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281" r:id="rId2"/>
    <p:sldId id="328" r:id="rId3"/>
    <p:sldId id="330" r:id="rId4"/>
    <p:sldId id="331" r:id="rId5"/>
    <p:sldId id="332" r:id="rId6"/>
    <p:sldId id="329" r:id="rId7"/>
    <p:sldId id="333" r:id="rId8"/>
    <p:sldId id="334" r:id="rId9"/>
    <p:sldId id="321" r:id="rId10"/>
    <p:sldId id="335" r:id="rId11"/>
    <p:sldId id="325" r:id="rId12"/>
    <p:sldId id="337" r:id="rId13"/>
    <p:sldId id="336" r:id="rId14"/>
    <p:sldId id="327" r:id="rId15"/>
    <p:sldId id="287" r:id="rId16"/>
    <p:sldId id="280" r:id="rId17"/>
  </p:sldIdLst>
  <p:sldSz cx="9144000" cy="6858000" type="screen4x3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1"/>
    <p:restoredTop sz="94590"/>
  </p:normalViewPr>
  <p:slideViewPr>
    <p:cSldViewPr>
      <p:cViewPr varScale="1">
        <p:scale>
          <a:sx n="99" d="100"/>
          <a:sy n="99" d="100"/>
        </p:scale>
        <p:origin x="16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9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2CE4A39-0023-6F52-60C2-6472258F31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en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4919D8-7C7C-4296-E7C7-E7CA7AD486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3EB4B72-50DF-5E4E-8EED-FC927FF8997C}" type="datetimeFigureOut">
              <a:rPr lang="ru-RU" altLang="en-UA"/>
              <a:pPr>
                <a:defRPr/>
              </a:pPr>
              <a:t>03.04.2026</a:t>
            </a:fld>
            <a:endParaRPr lang="ru-RU" altLang="en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381483-0AB2-B4B7-4047-2B67145D00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en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3583E7-246D-E775-123A-49D7D44DDE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5DE7E4E-7578-5F41-A05E-2BC11DF8C790}" type="slidenum">
              <a:rPr lang="ru-RU" altLang="en-UA"/>
              <a:pPr>
                <a:defRPr/>
              </a:pPr>
              <a:t>‹#›</a:t>
            </a:fld>
            <a:endParaRPr lang="ru-RU" altLang="en-U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2C18C7C-5F95-E87A-28D2-8422248712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en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32213B-F1F9-11F0-2EBD-5F9677B3C37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5F3357-4F45-164F-A4F9-8F830BF6D559}" type="datetimeFigureOut">
              <a:rPr lang="ru-RU" altLang="en-UA"/>
              <a:pPr>
                <a:defRPr/>
              </a:pPr>
              <a:t>03.04.2026</a:t>
            </a:fld>
            <a:endParaRPr lang="ru-RU" altLang="en-UA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110FB606-1534-6575-CB99-FF37757D6A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ED9B2E3F-1824-9163-E20B-823EB4D3A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76DD3A-13B2-D20D-3D2B-17EF224153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en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3DEA1C-7E2A-C306-916E-6F6D0603F5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2448864-106A-6F48-9915-A7CE6CDE926D}" type="slidenum">
              <a:rPr lang="ru-RU" altLang="en-UA"/>
              <a:pPr>
                <a:defRPr/>
              </a:pPr>
              <a:t>‹#›</a:t>
            </a:fld>
            <a:endParaRPr lang="ru-RU" altLang="en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0735C1B-9F8E-70D8-53B2-B7C280A5015C}"/>
              </a:ext>
            </a:extLst>
          </p:cNvPr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ADB4AC59-95B2-A7B3-4BDF-E945FEA5EE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55AFD72F-DE0C-6AC0-521A-716AC3FB9ED9}"/>
                </a:ext>
              </a:extLst>
            </p:cNvPr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AF6DA7A4-7823-DE43-C0D6-7815A0BD0BFD}"/>
                </a:ext>
              </a:extLst>
            </p:cNvPr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77559 w 4917"/>
                <a:gd name="T3" fmla="*/ -1 h 1000"/>
                <a:gd name="T4" fmla="*/ 86339 w 4917"/>
                <a:gd name="T5" fmla="*/ 1788 h 1000"/>
                <a:gd name="T6" fmla="*/ 77540 w 4917"/>
                <a:gd name="T7" fmla="*/ 3572 h 1000"/>
                <a:gd name="T8" fmla="*/ 0 w 4917"/>
                <a:gd name="T9" fmla="*/ 3572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7" y="-1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1000"/>
                    <a:pt x="4416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A"/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1C075A62-D6F4-0D5C-988A-DF62A169625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A"/>
            </a:p>
          </p:txBody>
        </p:sp>
      </p:grpSp>
      <p:sp>
        <p:nvSpPr>
          <p:cNvPr id="112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uk-UA" altLang="ru-RU" noProof="0"/>
              <a:t>Образец заголовка</a:t>
            </a: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pPr lvl="0"/>
            <a:r>
              <a:rPr lang="uk-UA" altLang="ru-RU" noProof="0"/>
              <a:t>Образец подзаголовка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615B4EF-1099-2954-79BF-C6951D5856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24D1A281-2D2D-D0A9-1EB9-A1BE93CC0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211DFFD9-16A2-9EFF-4621-A502B44C6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AA701-8D69-244C-9874-C81266A56E8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52403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26DAF30-C236-F686-94A4-7DE10E0C3D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C67AB94-6D45-86D4-574B-1ECBBB5BC0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4A75DDC-3501-51E3-CF22-2A182A8737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F988C-EACA-BF40-B735-83E811413AF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62081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C664BBE-CF49-451C-FF18-B48ABACC1B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A8AFEA1-E1B6-82F1-BD33-DC14FB131A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F5F1C40-8655-6E53-336A-D468DEDAF0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F098D-497B-8948-AC50-FEF5ABBC6264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85147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4EEF38D-FE97-54D5-C687-C9A4B1F898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2689F86-75D8-DAD3-3CC3-A87B1C0F64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0692085-4595-571C-AF56-A4EDF9F4F8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A39E6-540C-904D-8C9A-F4CC85842A0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7380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EA72B36-3421-7616-477F-F2E8352B7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8757E12-8D5C-1C8A-2F14-86457A602A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30A7B68-3D6E-8992-8F89-4329D473D1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E16E0-4E4D-944D-A09B-2C22A37A41C6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48957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BBF7951-D96E-AC35-5C51-2FBCAB1FD0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2EBBCAC-12A1-39F0-D721-C3FB3BCDB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2AC8B82-BE0A-102D-9AC2-1C3A2C1A9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847E7-9D9E-8B4A-9349-EDCFF38A391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11685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CEB18A5-B298-B3EB-F5B3-6855D3D786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5D246E2-1BC0-526A-B1D5-25E0DD356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833DE22B-09AB-9A05-54FA-E9CAA0AA66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E3E66-6459-A24E-9751-2B23A6BF0CCC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29861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1D82B04C-FEA3-3E60-8DF0-AC41ECD6E8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4F6E409-E05E-0AF5-C447-D482A0A0A3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FC720B2-48ED-1AB7-95B2-2755B3D6C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E2D72-41A5-964F-8801-273448B4EBDA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72480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2B010B1-B8E9-B518-1356-8FF5A08427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F90D366D-7578-3CF3-CAD0-CA0C6F10E3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F6EA5F5-C56B-EB9B-F4DE-B07EF05740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9D388-887F-D544-A575-97A7C57446E4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88327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46DA1FB-82E3-2EE9-A721-1E1CC2F71B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8C65015-65FB-069D-D679-B4D3909DD8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3971FF8-3DAD-D2CA-A74D-DA653EA98F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32EFA-F68E-1F4D-8091-D661DCC0B31A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52828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2045E9C-8D3E-AF3F-06A4-D98CF93AC8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F93BBEB-BCAD-8F04-6052-1ECB075B30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5DD4F51-E2B4-4C07-D5D2-A2EC50C3EE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FD159-916E-A241-9F9F-47EA33E88F9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14370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8739ACD4-7C88-BE99-8F7E-FE285DBC0518}"/>
              </a:ext>
            </a:extLst>
          </p:cNvPr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243" name="AutoShape 3">
              <a:extLst>
                <a:ext uri="{FF2B5EF4-FFF2-40B4-BE49-F238E27FC236}">
                  <a16:creationId xmlns:a16="http://schemas.microsoft.com/office/drawing/2014/main" id="{EDCD231F-9FCB-05CF-AF0B-42995F58E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AutoShape 4">
              <a:extLst>
                <a:ext uri="{FF2B5EF4-FFF2-40B4-BE49-F238E27FC236}">
                  <a16:creationId xmlns:a16="http://schemas.microsoft.com/office/drawing/2014/main" id="{26A5AC54-D923-2E6C-D4BD-7F75B4810D2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4229 w 7000"/>
                <a:gd name="T3" fmla="*/ -1 h 1000"/>
                <a:gd name="T4" fmla="*/ 4554 w 7000"/>
                <a:gd name="T5" fmla="*/ 47 h 1000"/>
                <a:gd name="T6" fmla="*/ 4229 w 7000"/>
                <a:gd name="T7" fmla="*/ 93 h 1000"/>
                <a:gd name="T8" fmla="*/ 0 w 7000"/>
                <a:gd name="T9" fmla="*/ 93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500" y="-1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1000"/>
                    <a:pt x="6499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A"/>
            </a:p>
          </p:txBody>
        </p:sp>
        <p:sp>
          <p:nvSpPr>
            <p:cNvPr id="1034" name="Line 5">
              <a:extLst>
                <a:ext uri="{FF2B5EF4-FFF2-40B4-BE49-F238E27FC236}">
                  <a16:creationId xmlns:a16="http://schemas.microsoft.com/office/drawing/2014/main" id="{CB497150-B75F-D116-38FC-72511044F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A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351C8457-7446-9CD1-32D8-001858EB9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Образец заголовка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764517E7-756F-214A-4D5C-9122DCBD1D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Образец текста</a:t>
            </a:r>
          </a:p>
          <a:p>
            <a:pPr lvl="1"/>
            <a:r>
              <a:rPr lang="uk-UA" altLang="ru-RU"/>
              <a:t>Второй уровень</a:t>
            </a:r>
          </a:p>
          <a:p>
            <a:pPr lvl="2"/>
            <a:r>
              <a:rPr lang="uk-UA" altLang="ru-RU"/>
              <a:t>Третий уровень</a:t>
            </a:r>
          </a:p>
          <a:p>
            <a:pPr lvl="3"/>
            <a:r>
              <a:rPr lang="uk-UA" altLang="ru-RU"/>
              <a:t>Четвертый уровень</a:t>
            </a:r>
          </a:p>
          <a:p>
            <a:pPr lvl="4"/>
            <a:r>
              <a:rPr lang="uk-UA" altLang="ru-RU"/>
              <a:t>Пятый уровень</a:t>
            </a: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C1140CF5-CC7B-CB0B-93D2-8D902E37CF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AA9CCCF9-8C09-900A-5ED7-F3FEA3D25A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949B458F-CB39-3171-395F-93CC89B1BD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604020202020204" pitchFamily="34" charset="0"/>
              </a:defRPr>
            </a:lvl1pPr>
          </a:lstStyle>
          <a:p>
            <a:pPr>
              <a:defRPr/>
            </a:pPr>
            <a:fld id="{CE807288-FFC4-5040-B956-076A62D6082A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42D8959D-0ACA-17D5-0A3F-FCD2838916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447800"/>
            <a:ext cx="8382000" cy="1589088"/>
          </a:xfrm>
        </p:spPr>
        <p:txBody>
          <a:bodyPr/>
          <a:lstStyle/>
          <a:p>
            <a:pPr eaLnBrk="1" hangingPunct="1"/>
            <a:r>
              <a:rPr lang="ru-RU" sz="32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Академічна</a:t>
            </a:r>
            <a:r>
              <a:rPr lang="ru-RU" sz="32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32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доброчесність</a:t>
            </a:r>
            <a:r>
              <a:rPr lang="ru-RU" sz="32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: </a:t>
            </a:r>
            <a:br>
              <a:rPr lang="ru-RU" sz="32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r>
              <a:rPr lang="ru-RU" sz="32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Зміни</a:t>
            </a:r>
            <a:r>
              <a:rPr lang="ru-RU" sz="32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до </a:t>
            </a:r>
            <a:r>
              <a:rPr lang="ru-RU" sz="32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нормативних</a:t>
            </a:r>
            <a:r>
              <a:rPr lang="ru-RU" sz="32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32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актів</a:t>
            </a:r>
            <a:r>
              <a:rPr lang="ru-RU" sz="32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32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України</a:t>
            </a:r>
            <a:r>
              <a:rPr lang="ru-RU" sz="32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- </a:t>
            </a:r>
            <a:r>
              <a:rPr lang="ru-RU" sz="32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перспективи</a:t>
            </a:r>
            <a:r>
              <a:rPr lang="ru-RU" sz="32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32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наукових</a:t>
            </a:r>
            <a:r>
              <a:rPr lang="ru-RU" sz="32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32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напрацювань</a:t>
            </a:r>
            <a:endParaRPr lang="uk-UA" altLang="ru-RU" sz="3200" b="1" dirty="0"/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AB7DDCDE-CC91-8A12-CDE6-E2024B59A70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7113" y="3733800"/>
            <a:ext cx="7391400" cy="16764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 sz="2800" b="1" i="1" dirty="0"/>
              <a:t>Наталія Терентьєва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 sz="2800" i="1" dirty="0"/>
              <a:t>доктор педагогічних наук,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 sz="2800" i="1" dirty="0"/>
              <a:t>професор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 sz="2800" i="1" dirty="0"/>
              <a:t>+38050-3805256</a:t>
            </a:r>
          </a:p>
        </p:txBody>
      </p:sp>
      <p:pic>
        <p:nvPicPr>
          <p:cNvPr id="2" name="Рисунок 4" descr="A blue shield with yellow and white text&#10;&#10;Description automatically generated">
            <a:extLst>
              <a:ext uri="{FF2B5EF4-FFF2-40B4-BE49-F238E27FC236}">
                <a16:creationId xmlns:a16="http://schemas.microsoft.com/office/drawing/2014/main" id="{BD510359-4DF4-E4EF-1993-32E6A3D78B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72402"/>
            <a:ext cx="793115" cy="105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D371A9-C3FE-5055-EEF6-5FF4101A3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02861"/>
            <a:ext cx="1828800" cy="24434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98BE1E47-51B7-3B79-F607-795FFB571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696200" cy="990600"/>
          </a:xfrm>
        </p:spPr>
        <p:txBody>
          <a:bodyPr/>
          <a:lstStyle/>
          <a:p>
            <a:pPr eaLnBrk="1" hangingPunct="1"/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Академічна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доброчесність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: </a:t>
            </a:r>
            <a:b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Зміни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до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нормативних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актів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України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-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перспективи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наукових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напрацювань</a:t>
            </a:r>
            <a:endParaRPr lang="uk-UA" altLang="ru-RU" sz="2400" dirty="0"/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00EAFB8-9839-2568-7A32-6B5EE12EB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3886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dirty="0"/>
              <a:t>	</a:t>
            </a:r>
            <a:r>
              <a:rPr lang="uk-UA" sz="2400" b="1" dirty="0">
                <a:effectLst/>
                <a:ea typeface="Times New Roman" panose="02020603050405020304" pitchFamily="18" charset="0"/>
              </a:rPr>
              <a:t>Увага!!!</a:t>
            </a:r>
            <a:r>
              <a:rPr lang="uk-UA" altLang="en-UA" sz="2400" b="1" i="1" dirty="0"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uk-UA" sz="2400" b="1" dirty="0">
                <a:solidFill>
                  <a:srgbClr val="7030A0"/>
                </a:solidFill>
                <a:ea typeface="Times New Roman" panose="02020603050405020304" pitchFamily="18" charset="0"/>
              </a:rPr>
              <a:t>Ст. 9. Академічна доброчесність під час оцінювання результатів академічної діяльності.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uk-UA" sz="2400" b="1" dirty="0">
                <a:solidFill>
                  <a:srgbClr val="7030A0"/>
                </a:solidFill>
                <a:ea typeface="Times New Roman" panose="02020603050405020304" pitchFamily="18" charset="0"/>
              </a:rPr>
              <a:t>Ст. 10. Академічна доброчесність в експертній діяльності.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uk-UA" sz="2400" b="1" dirty="0">
                <a:solidFill>
                  <a:srgbClr val="7030A0"/>
                </a:solidFill>
                <a:ea typeface="Times New Roman" panose="02020603050405020304" pitchFamily="18" charset="0"/>
              </a:rPr>
              <a:t>Ст. 11. Академічна доброчесність під час організації і проведення конкурсів.</a:t>
            </a:r>
          </a:p>
          <a:p>
            <a:pPr algn="ctr" eaLnBrk="1" hangingPunct="1">
              <a:buFont typeface="Wingdings" pitchFamily="2" charset="2"/>
              <a:buChar char="Ø"/>
            </a:pPr>
            <a:endParaRPr lang="uk-UA" sz="2400" b="1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algn="ctr" eaLnBrk="1" hangingPunct="1">
              <a:buFont typeface="Wingdings" pitchFamily="2" charset="2"/>
              <a:buChar char="Ø"/>
            </a:pPr>
            <a:endParaRPr lang="uk-UA" sz="2400" b="1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algn="ctr" eaLnBrk="1" hangingPunct="1">
              <a:buFont typeface="Wingdings" pitchFamily="2" charset="2"/>
              <a:buChar char="Ø"/>
            </a:pPr>
            <a:endParaRPr lang="uk-UA" sz="2400" b="1" dirty="0">
              <a:solidFill>
                <a:srgbClr val="7030A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49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98BE1E47-51B7-3B79-F607-795FFB571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696200" cy="990600"/>
          </a:xfrm>
        </p:spPr>
        <p:txBody>
          <a:bodyPr/>
          <a:lstStyle/>
          <a:p>
            <a:pPr eaLnBrk="1" hangingPunct="1"/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Академічна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доброчесність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: </a:t>
            </a:r>
            <a:b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Зміни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до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нормативних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актів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України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-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перспективи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наукових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напрацювань</a:t>
            </a:r>
            <a:endParaRPr lang="uk-UA" altLang="ru-RU" sz="2400" dirty="0"/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00EAFB8-9839-2568-7A32-6B5EE12EB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724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Char char="Ø"/>
            </a:pPr>
            <a:r>
              <a:rPr lang="ru-RU" altLang="ru-RU" dirty="0"/>
              <a:t>	</a:t>
            </a:r>
            <a:r>
              <a:rPr lang="uk-UA" altLang="ru-RU" sz="2200" b="1" dirty="0">
                <a:solidFill>
                  <a:srgbClr val="7030A0"/>
                </a:solidFill>
              </a:rPr>
              <a:t>П</a:t>
            </a:r>
            <a:r>
              <a:rPr lang="uk-UA" sz="2200" b="1" dirty="0">
                <a:solidFill>
                  <a:srgbClr val="7030A0"/>
                </a:solidFill>
                <a:ea typeface="Times New Roman" panose="02020603050405020304" pitchFamily="18" charset="0"/>
              </a:rPr>
              <a:t>орушення академічної доброчесності (ст.17): </a:t>
            </a: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ru-RU" sz="2400" b="1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дія</a:t>
            </a:r>
            <a:r>
              <a:rPr lang="ru-RU" sz="2400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2400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бездіяльність</a:t>
            </a:r>
            <a:r>
              <a:rPr lang="ru-RU" sz="2400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суб’єкта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академічної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endParaRPr lang="ru-RU" sz="2400" b="0" i="0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Ознаки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1) обман; 2)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несправедливість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порушення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принципу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рівності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зокрема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шляхом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упередженого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та/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дискримінаційного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ставлення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іншого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учасника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освітнього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вченого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упереджене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оцінювання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результатів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академічної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застосування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виду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академічної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відповідальності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відповідає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змісту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рівню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значущості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вчиненого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порушення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академічної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доброчесності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незаслуженої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переваги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3)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бездіяльність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неприйняття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несвоєчасне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прийняття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рішень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невиконання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несвоєчасне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свідоме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порушення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своїх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обов’язків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4)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привласнення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результатів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інтелектуальної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іншої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особи (</a:t>
            </a:r>
            <a:r>
              <a:rPr lang="ru-RU" sz="18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осіб</a:t>
            </a:r>
            <a:r>
              <a:rPr lang="ru-RU" sz="18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pPr marL="0" lvl="0" indent="0" algn="ctr">
              <a:buSzPts val="1000"/>
              <a:buNone/>
              <a:tabLst>
                <a:tab pos="457200" algn="l"/>
              </a:tabLst>
            </a:pPr>
            <a:endParaRPr lang="en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19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98BE1E47-51B7-3B79-F607-795FFB571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696200" cy="990600"/>
          </a:xfrm>
        </p:spPr>
        <p:txBody>
          <a:bodyPr/>
          <a:lstStyle/>
          <a:p>
            <a:pPr eaLnBrk="1" hangingPunct="1"/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Академічна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доброчесність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: </a:t>
            </a:r>
            <a:b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Зміни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до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нормативних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актів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України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-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перспективи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наукових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напрацювань</a:t>
            </a:r>
            <a:endParaRPr lang="uk-UA" altLang="ru-RU" sz="2400" dirty="0"/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00EAFB8-9839-2568-7A32-6B5EE12EB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" y="1447800"/>
            <a:ext cx="8001000" cy="472440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ru-RU" altLang="ru-RU" sz="2000" i="1" dirty="0">
                <a:solidFill>
                  <a:schemeClr val="accent2">
                    <a:lumMod val="50000"/>
                  </a:schemeClr>
                </a:solidFill>
              </a:rPr>
              <a:t>Закон </a:t>
            </a:r>
            <a:r>
              <a:rPr lang="ru-RU" altLang="ru-RU" sz="2000" i="1" dirty="0" err="1">
                <a:solidFill>
                  <a:schemeClr val="accent2">
                    <a:lumMod val="50000"/>
                  </a:schemeClr>
                </a:solidFill>
              </a:rPr>
              <a:t>України</a:t>
            </a:r>
            <a:r>
              <a:rPr lang="ru-RU" altLang="ru-RU" sz="2000" i="1" dirty="0">
                <a:solidFill>
                  <a:schemeClr val="accent2">
                    <a:lumMod val="50000"/>
                  </a:schemeClr>
                </a:solidFill>
              </a:rPr>
              <a:t> Про </a:t>
            </a:r>
            <a:r>
              <a:rPr lang="ru-RU" altLang="ru-RU" sz="2000" i="1" dirty="0" err="1">
                <a:solidFill>
                  <a:schemeClr val="accent2">
                    <a:lumMod val="50000"/>
                  </a:schemeClr>
                </a:solidFill>
              </a:rPr>
              <a:t>академічну</a:t>
            </a:r>
            <a:r>
              <a:rPr lang="ru-RU" altLang="ru-RU" sz="20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ru-RU" sz="2000" i="1" dirty="0" err="1">
                <a:solidFill>
                  <a:schemeClr val="accent2">
                    <a:lumMod val="50000"/>
                  </a:schemeClr>
                </a:solidFill>
              </a:rPr>
              <a:t>доброчесність</a:t>
            </a:r>
            <a:endParaRPr lang="ru-RU" altLang="ru-RU" sz="2000" i="1" dirty="0">
              <a:solidFill>
                <a:schemeClr val="accent2">
                  <a:lumMod val="50000"/>
                </a:schemeClr>
              </a:solidFill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ru-RU" altLang="ru-RU" sz="2000" dirty="0"/>
              <a:t>	</a:t>
            </a:r>
            <a:endParaRPr lang="uk-UA" altLang="en-UA" sz="2000" b="1" i="1" dirty="0">
              <a:cs typeface="Times New Roman" panose="02020603050405020304" pitchFamily="18" charset="0"/>
            </a:endParaRPr>
          </a:p>
          <a:p>
            <a:pPr algn="just"/>
            <a:r>
              <a:rPr lang="ru-RU" sz="2000" b="1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Стаття</a:t>
            </a:r>
            <a:r>
              <a:rPr lang="ru-RU" sz="2000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18. </a:t>
            </a:r>
            <a:r>
              <a:rPr lang="ru-RU" sz="2000" b="1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sz="2000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порушень</a:t>
            </a:r>
            <a:r>
              <a:rPr lang="ru-RU" sz="2000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академічної</a:t>
            </a:r>
            <a:r>
              <a:rPr lang="ru-RU" sz="2000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доброчесності</a:t>
            </a:r>
            <a:r>
              <a:rPr lang="ru-RU" sz="2000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ru-RU" sz="2000" i="0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1)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відчуження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авторства;</a:t>
            </a:r>
          </a:p>
          <a:p>
            <a:pPr marL="0" indent="0" algn="just">
              <a:buNone/>
            </a:pP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2) </a:t>
            </a:r>
            <a:r>
              <a:rPr lang="ru-RU" sz="2000" b="0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академічний</a:t>
            </a:r>
            <a:r>
              <a:rPr lang="ru-RU" sz="2000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плагіат</a:t>
            </a:r>
            <a:r>
              <a:rPr lang="ru-RU" sz="2000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3) </a:t>
            </a:r>
            <a:r>
              <a:rPr lang="ru-RU" sz="2000" b="0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приписування</a:t>
            </a:r>
            <a:r>
              <a:rPr lang="ru-RU" sz="2000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авторства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4) </a:t>
            </a:r>
            <a:r>
              <a:rPr lang="ru-RU" sz="2000" b="0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самоплагіат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5) </a:t>
            </a:r>
            <a:r>
              <a:rPr lang="ru-RU" sz="2000" b="0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фабрикація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6) </a:t>
            </a:r>
            <a:r>
              <a:rPr lang="ru-RU" sz="2000" b="0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фальсифікація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7) </a:t>
            </a:r>
            <a:r>
              <a:rPr lang="ru-RU" sz="2000" b="0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недоброчесне</a:t>
            </a:r>
            <a:r>
              <a:rPr lang="ru-RU" sz="2000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sz="2000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результатів</a:t>
            </a:r>
            <a:r>
              <a:rPr lang="ru-RU" sz="2000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згенерованих</a:t>
            </a:r>
            <a:r>
              <a:rPr lang="ru-RU" sz="2000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штучним</a:t>
            </a:r>
            <a:r>
              <a:rPr lang="ru-RU" sz="2000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інтелектом</a:t>
            </a:r>
            <a:r>
              <a:rPr lang="ru-RU" sz="2000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8) </a:t>
            </a:r>
            <a:r>
              <a:rPr lang="ru-RU" sz="2000" b="0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недоброчесне</a:t>
            </a:r>
            <a:r>
              <a:rPr lang="ru-RU" sz="2000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оцінювання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endParaRPr lang="ru-RU" sz="2000" i="0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94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98BE1E47-51B7-3B79-F607-795FFB571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696200" cy="990600"/>
          </a:xfrm>
        </p:spPr>
        <p:txBody>
          <a:bodyPr/>
          <a:lstStyle/>
          <a:p>
            <a:pPr eaLnBrk="1" hangingPunct="1"/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Академічна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доброчесність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: </a:t>
            </a:r>
            <a:b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Зміни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до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нормативних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актів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України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-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перспективи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наукових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напрацювань</a:t>
            </a:r>
            <a:endParaRPr lang="uk-UA" altLang="ru-RU" sz="2400" dirty="0"/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00EAFB8-9839-2568-7A32-6B5EE12EB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" y="1524000"/>
            <a:ext cx="8001000" cy="487680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ru-RU" altLang="ru-RU" sz="2000" i="1" dirty="0">
                <a:solidFill>
                  <a:schemeClr val="accent2">
                    <a:lumMod val="50000"/>
                  </a:schemeClr>
                </a:solidFill>
              </a:rPr>
              <a:t>Закон </a:t>
            </a:r>
            <a:r>
              <a:rPr lang="ru-RU" altLang="ru-RU" sz="2000" i="1" dirty="0" err="1">
                <a:solidFill>
                  <a:schemeClr val="accent2">
                    <a:lumMod val="50000"/>
                  </a:schemeClr>
                </a:solidFill>
              </a:rPr>
              <a:t>України</a:t>
            </a:r>
            <a:r>
              <a:rPr lang="ru-RU" altLang="ru-RU" sz="2000" i="1" dirty="0">
                <a:solidFill>
                  <a:schemeClr val="accent2">
                    <a:lumMod val="50000"/>
                  </a:schemeClr>
                </a:solidFill>
              </a:rPr>
              <a:t> Про </a:t>
            </a:r>
            <a:r>
              <a:rPr lang="ru-RU" altLang="ru-RU" sz="2000" i="1" dirty="0" err="1">
                <a:solidFill>
                  <a:schemeClr val="accent2">
                    <a:lumMod val="50000"/>
                  </a:schemeClr>
                </a:solidFill>
              </a:rPr>
              <a:t>академічну</a:t>
            </a:r>
            <a:r>
              <a:rPr lang="ru-RU" altLang="ru-RU" sz="20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ru-RU" sz="2000" i="1" dirty="0" err="1">
                <a:solidFill>
                  <a:schemeClr val="accent2">
                    <a:lumMod val="50000"/>
                  </a:schemeClr>
                </a:solidFill>
              </a:rPr>
              <a:t>доброчесність</a:t>
            </a:r>
            <a:endParaRPr lang="ru-RU" altLang="ru-RU" sz="2000" i="1" dirty="0">
              <a:solidFill>
                <a:schemeClr val="accent2">
                  <a:lumMod val="50000"/>
                </a:schemeClr>
              </a:solidFill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ru-RU" altLang="ru-RU" sz="2000" dirty="0"/>
              <a:t>	</a:t>
            </a:r>
            <a:endParaRPr lang="uk-UA" altLang="en-UA" sz="2000" b="1" i="1" dirty="0">
              <a:cs typeface="Times New Roman" panose="02020603050405020304" pitchFamily="18" charset="0"/>
            </a:endParaRPr>
          </a:p>
          <a:p>
            <a:pPr algn="just"/>
            <a:r>
              <a:rPr lang="ru-RU" sz="2000" b="1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Стаття</a:t>
            </a:r>
            <a:r>
              <a:rPr lang="ru-RU" sz="2000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18. </a:t>
            </a:r>
            <a:r>
              <a:rPr lang="ru-RU" sz="2000" b="1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sz="2000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порушень</a:t>
            </a:r>
            <a:r>
              <a:rPr lang="ru-RU" sz="2000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академічної</a:t>
            </a:r>
            <a:r>
              <a:rPr lang="ru-RU" sz="2000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доброчесності</a:t>
            </a:r>
            <a:r>
              <a:rPr lang="ru-RU" sz="2000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sz="200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прод</a:t>
            </a:r>
            <a:r>
              <a:rPr lang="ru-RU" sz="200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.)</a:t>
            </a:r>
          </a:p>
          <a:p>
            <a:pPr marL="0" indent="0" algn="just">
              <a:buNone/>
            </a:pP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9)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несамостійне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10)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недозволена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допомога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11)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академічний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саботаж;</a:t>
            </a:r>
          </a:p>
          <a:p>
            <a:pPr marL="0" indent="0" algn="just">
              <a:buNone/>
            </a:pP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12)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схиляння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порушення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академічної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доброчесності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13)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інституційні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порушення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академічної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доброчесності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2000" i="0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448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98BE1E47-51B7-3B79-F607-795FFB571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696200" cy="990600"/>
          </a:xfrm>
        </p:spPr>
        <p:txBody>
          <a:bodyPr/>
          <a:lstStyle/>
          <a:p>
            <a:pPr eaLnBrk="1" hangingPunct="1"/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Академічна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доброчесність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: </a:t>
            </a:r>
            <a:b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Зміни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до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нормативних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актів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України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-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перспективи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наукових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напрацювань</a:t>
            </a:r>
            <a:endParaRPr lang="uk-UA" altLang="ru-RU" sz="2400" dirty="0"/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00EAFB8-9839-2568-7A32-6B5EE12EB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724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uk-UA" altLang="en-UA" sz="800" b="1" i="1" dirty="0">
              <a:cs typeface="Times New Roman" panose="02020603050405020304" pitchFamily="18" charset="0"/>
            </a:endParaRPr>
          </a:p>
          <a:p>
            <a:pPr algn="ctr" eaLnBrk="1" hangingPunct="1">
              <a:buFont typeface="Wingdings" pitchFamily="2" charset="2"/>
              <a:buChar char="Ø"/>
            </a:pPr>
            <a:r>
              <a:rPr lang="uk-UA" sz="2400" b="1" dirty="0">
                <a:solidFill>
                  <a:srgbClr val="7030A0"/>
                </a:solidFill>
                <a:ea typeface="Times New Roman" panose="02020603050405020304" pitchFamily="18" charset="0"/>
              </a:rPr>
              <a:t>Перспективи: 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Скорочення кількості здобувачів освіти через відрахування</a:t>
            </a:r>
            <a:r>
              <a:rPr lang="en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Зменшення кількості наукових досліджень (і науковців, які погоджуються опікуватися майбутніми науковцями)</a:t>
            </a:r>
            <a:r>
              <a:rPr lang="en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Припинення видання і оприлюднення навчальних, навчально-методичних напрацювань</a:t>
            </a:r>
            <a:r>
              <a:rPr lang="en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Заміна фундаментальних досліджень на прикладні.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Збільшення скарг та «підстав».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нових бюрократичних структур та збільшення навантаження на працюючих НПП.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uk-UA" sz="20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ПУБЛІКАЦІЇ – ДЖЕРЕЛА / ГРУПА ЗАБЕЗПЕЧЕННЯ / …</a:t>
            </a:r>
            <a:endParaRPr lang="en-UA" sz="2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3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88FD7ED5-FED7-1468-FE34-65EB328F8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924800" cy="990600"/>
          </a:xfrm>
        </p:spPr>
        <p:txBody>
          <a:bodyPr/>
          <a:lstStyle/>
          <a:p>
            <a:pPr eaLnBrk="1" hangingPunct="1"/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Академічна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доброчесність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: </a:t>
            </a:r>
            <a:b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Зміни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до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нормативних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актів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України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-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перспективи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наукових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напрацювань</a:t>
            </a:r>
            <a:endParaRPr lang="uk-UA" altLang="ru-RU" sz="2400" dirty="0"/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F8628C02-896E-22CB-D3FC-313FC4AF1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53400" cy="4495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uk-UA" altLang="ru-RU" sz="2800" dirty="0"/>
              <a:t>Протиріччя</a:t>
            </a:r>
            <a:r>
              <a:rPr lang="en-US" altLang="ru-RU" sz="2800" dirty="0"/>
              <a:t>:</a:t>
            </a:r>
            <a:endParaRPr lang="uk-UA" altLang="ru-RU" sz="2800" dirty="0"/>
          </a:p>
          <a:p>
            <a:pPr algn="ctr" eaLnBrk="1" hangingPunct="1">
              <a:buFont typeface="Wingdings" pitchFamily="2" charset="2"/>
              <a:buNone/>
            </a:pPr>
            <a:endParaRPr lang="en-US" altLang="ru-RU" sz="1600" dirty="0"/>
          </a:p>
          <a:p>
            <a:pPr algn="ctr" eaLnBrk="1" hangingPunct="1">
              <a:buFont typeface="Wingdings" pitchFamily="2" charset="2"/>
              <a:buNone/>
            </a:pPr>
            <a:r>
              <a:rPr lang="uk-UA" altLang="ru-RU" sz="2800" dirty="0"/>
              <a:t>Тенденції розвитку науки</a:t>
            </a:r>
            <a:endParaRPr lang="ru-RU" altLang="ru-RU" sz="2800" dirty="0"/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800" dirty="0"/>
              <a:t>––––––––––</a:t>
            </a:r>
            <a:r>
              <a:rPr lang="uk-UA" altLang="ru-RU" sz="2800" dirty="0"/>
              <a:t> </a:t>
            </a:r>
            <a:endParaRPr lang="en-US" altLang="en-UA" sz="2800" dirty="0"/>
          </a:p>
          <a:p>
            <a:pPr algn="ctr" eaLnBrk="1" hangingPunct="1">
              <a:buFont typeface="Wingdings" pitchFamily="2" charset="2"/>
              <a:buNone/>
            </a:pPr>
            <a:r>
              <a:rPr lang="uk-UA" altLang="en-UA" sz="2800" dirty="0"/>
              <a:t>Тенденції розвитку галузей знань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800" dirty="0"/>
              <a:t>––––––––––</a:t>
            </a:r>
            <a:r>
              <a:rPr lang="uk-UA" altLang="ru-RU" sz="2800" dirty="0"/>
              <a:t> </a:t>
            </a:r>
            <a:endParaRPr lang="en-US" altLang="en-UA" sz="2800" dirty="0"/>
          </a:p>
          <a:p>
            <a:pPr algn="ctr" eaLnBrk="1" hangingPunct="1">
              <a:buFont typeface="Wingdings" pitchFamily="2" charset="2"/>
              <a:buNone/>
            </a:pPr>
            <a:r>
              <a:rPr lang="uk-UA" altLang="en-UA" sz="2800" dirty="0"/>
              <a:t>Тенденції розвитку ринку праці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800" dirty="0"/>
              <a:t>––––––––––</a:t>
            </a:r>
            <a:r>
              <a:rPr lang="uk-UA" altLang="ru-RU" sz="2800" dirty="0"/>
              <a:t> </a:t>
            </a:r>
            <a:endParaRPr lang="en-US" altLang="en-UA" sz="2800" dirty="0"/>
          </a:p>
          <a:p>
            <a:pPr algn="ctr" eaLnBrk="1" hangingPunct="1">
              <a:buFont typeface="Wingdings" pitchFamily="2" charset="2"/>
              <a:buNone/>
            </a:pPr>
            <a:r>
              <a:rPr lang="uk-UA" altLang="en-UA" sz="2400" dirty="0">
                <a:solidFill>
                  <a:srgbClr val="C00000"/>
                </a:solidFill>
              </a:rPr>
              <a:t>ЗВО СТАЄ БЮРОКРАТИЧНОЮ СТРУКТУРОЮ</a:t>
            </a:r>
          </a:p>
          <a:p>
            <a:pPr algn="ctr" eaLnBrk="1" hangingPunct="1">
              <a:buFont typeface="Wingdings" pitchFamily="2" charset="2"/>
              <a:buNone/>
            </a:pPr>
            <a:endParaRPr lang="uk-UA" altLang="en-UA" sz="2800" dirty="0"/>
          </a:p>
          <a:p>
            <a:pPr algn="ctr" eaLnBrk="1" hangingPunct="1">
              <a:buFont typeface="Wingdings" pitchFamily="2" charset="2"/>
              <a:buNone/>
            </a:pPr>
            <a:endParaRPr lang="en-US" altLang="en-UA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7496B0B3-D9CC-EA52-D876-CE845EBBE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dirty="0"/>
              <a:t>Ukraine </a:t>
            </a:r>
            <a:r>
              <a:rPr lang="uk-UA" altLang="ru-RU" dirty="0"/>
              <a:t>2026</a:t>
            </a:r>
          </a:p>
        </p:txBody>
      </p:sp>
      <p:pic>
        <p:nvPicPr>
          <p:cNvPr id="29698" name="Picture 4" descr="ANd9GcSYDrATxBixkBc3ji4gaB522ARMsceHPaWkZyKpQYEEt3FpSpd0">
            <a:extLst>
              <a:ext uri="{FF2B5EF4-FFF2-40B4-BE49-F238E27FC236}">
                <a16:creationId xmlns:a16="http://schemas.microsoft.com/office/drawing/2014/main" id="{0B1F0AA0-51D6-6BFD-4089-2C765DD1A44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8275" y="3424238"/>
            <a:ext cx="3286125" cy="2665412"/>
          </a:xfrm>
        </p:spPr>
      </p:pic>
      <p:sp>
        <p:nvSpPr>
          <p:cNvPr id="29699" name="Rectangle 5">
            <a:extLst>
              <a:ext uri="{FF2B5EF4-FFF2-40B4-BE49-F238E27FC236}">
                <a16:creationId xmlns:a16="http://schemas.microsoft.com/office/drawing/2014/main" id="{C075707B-ECFA-60A2-5C0B-A201F4D39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24000"/>
            <a:ext cx="72390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4000">
                <a:solidFill>
                  <a:schemeClr val="tx2"/>
                </a:solidFill>
              </a:rPr>
              <a:t>ДЯКУЮ!</a:t>
            </a:r>
          </a:p>
        </p:txBody>
      </p:sp>
      <p:sp>
        <p:nvSpPr>
          <p:cNvPr id="29700" name="Rectangle 6">
            <a:extLst>
              <a:ext uri="{FF2B5EF4-FFF2-40B4-BE49-F238E27FC236}">
                <a16:creationId xmlns:a16="http://schemas.microsoft.com/office/drawing/2014/main" id="{5D305FFF-8FE4-76F5-D110-C0246D3CFDAB}"/>
              </a:ext>
            </a:extLst>
          </p:cNvPr>
          <p:cNvSpPr>
            <a:spLocks noChangeArrowheads="1"/>
          </p:cNvSpPr>
          <p:nvPr/>
        </p:nvSpPr>
        <p:spPr bwMode="auto">
          <a:xfrm rot="-1401334">
            <a:off x="85725" y="3140075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uk-UA" altLang="ru-RU" sz="2900">
              <a:latin typeface="Verdana" panose="020B0604030504040204" pitchFamily="34" charset="0"/>
            </a:endParaRPr>
          </a:p>
          <a:p>
            <a:pPr eaLnBrk="1" hangingPunct="1"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uk-UA" altLang="ru-RU" i="1">
                <a:latin typeface="Verdana" panose="020B0604030504040204" pitchFamily="34" charset="0"/>
              </a:rPr>
              <a:t>nataterentyeva@gmail.com</a:t>
            </a:r>
            <a:r>
              <a:rPr lang="uk-UA" altLang="ru-RU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29701" name="Rectangle 6">
            <a:extLst>
              <a:ext uri="{FF2B5EF4-FFF2-40B4-BE49-F238E27FC236}">
                <a16:creationId xmlns:a16="http://schemas.microsoft.com/office/drawing/2014/main" id="{AE30735C-E47E-8C37-46DE-82FB943D6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1516063"/>
            <a:ext cx="6400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uk-UA" altLang="ru-RU" i="1">
                <a:latin typeface="Verdana" panose="020B0604030504040204" pitchFamily="34" charset="0"/>
              </a:rPr>
              <a:t>Дякую за увагу!</a:t>
            </a:r>
            <a:r>
              <a:rPr lang="uk-UA" altLang="ru-RU"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98BE1E47-51B7-3B79-F607-795FFB571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696200" cy="990600"/>
          </a:xfrm>
        </p:spPr>
        <p:txBody>
          <a:bodyPr/>
          <a:lstStyle/>
          <a:p>
            <a:pPr eaLnBrk="1" hangingPunct="1"/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Академічна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доброчесність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: </a:t>
            </a:r>
            <a:b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Зміни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до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нормативних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актів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України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-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перспективи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наукових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напрацювань</a:t>
            </a:r>
            <a:endParaRPr lang="uk-UA" altLang="ru-RU" sz="2400" dirty="0"/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00EAFB8-9839-2568-7A32-6B5EE12EB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" y="1371600"/>
            <a:ext cx="8001000" cy="4876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Char char="ü"/>
            </a:pPr>
            <a:r>
              <a:rPr lang="ru-RU" altLang="ru-RU" dirty="0"/>
              <a:t>	</a:t>
            </a:r>
            <a:r>
              <a:rPr lang="ru-RU" altLang="ru-RU" sz="2400" dirty="0"/>
              <a:t>Закон </a:t>
            </a:r>
            <a:r>
              <a:rPr lang="ru-RU" altLang="ru-RU" sz="2400" dirty="0" err="1"/>
              <a:t>України</a:t>
            </a:r>
            <a:r>
              <a:rPr lang="ru-RU" altLang="ru-RU" sz="2400" dirty="0"/>
              <a:t> </a:t>
            </a:r>
            <a:r>
              <a:rPr lang="ru-RU" altLang="ru-RU" sz="2400" b="1" dirty="0"/>
              <a:t>Про </a:t>
            </a:r>
            <a:r>
              <a:rPr lang="ru-RU" altLang="ru-RU" sz="2400" b="1" dirty="0" err="1"/>
              <a:t>академічну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доброчесність</a:t>
            </a:r>
            <a:endParaRPr lang="ru-RU" altLang="ru-RU" sz="2400" b="1" dirty="0"/>
          </a:p>
          <a:p>
            <a:pPr algn="ctr" eaLnBrk="1" hangingPunct="1">
              <a:buFont typeface="Wingdings" pitchFamily="2" charset="2"/>
              <a:buNone/>
            </a:pP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документ </a:t>
            </a:r>
            <a:r>
              <a:rPr lang="ru-RU" sz="2200" dirty="0">
                <a:latin typeface="Helvetica" pitchFamily="2" charset="0"/>
              </a:rPr>
              <a:t>4742-</a:t>
            </a:r>
            <a:r>
              <a:rPr lang="en-US" sz="2200" dirty="0">
                <a:latin typeface="Helvetica" pitchFamily="2" charset="0"/>
              </a:rPr>
              <a:t>IX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, </a:t>
            </a:r>
            <a:r>
              <a:rPr lang="ru-RU" sz="2200" b="0" i="0" u="none" strike="noStrike" dirty="0" err="1">
                <a:solidFill>
                  <a:srgbClr val="0000CC"/>
                </a:solidFill>
                <a:effectLst/>
                <a:latin typeface="Helvetica" pitchFamily="2" charset="0"/>
              </a:rPr>
              <a:t>чинний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ru-RU" sz="220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від</a:t>
            </a:r>
            <a:r>
              <a:rPr lang="ru-RU" sz="220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 </a:t>
            </a:r>
            <a:r>
              <a:rPr lang="ru-RU" sz="2200" i="0" u="none" strike="noStrike" dirty="0">
                <a:solidFill>
                  <a:srgbClr val="004499"/>
                </a:solidFill>
                <a:effectLst/>
                <a:latin typeface="Helvetica" pitchFamily="2" charset="0"/>
              </a:rPr>
              <a:t>18.12.2025</a:t>
            </a:r>
            <a:r>
              <a:rPr lang="ru-RU" altLang="ru-RU" sz="2200" dirty="0">
                <a:latin typeface="Helvetica" pitchFamily="2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1000" dirty="0">
              <a:latin typeface="Helvetica" pitchFamily="2" charset="0"/>
            </a:endParaRPr>
          </a:p>
          <a:p>
            <a:pPr algn="ctr" eaLnBrk="1" hangingPunct="1">
              <a:buFont typeface="Wingdings" pitchFamily="2" charset="2"/>
              <a:buChar char="ü"/>
            </a:pPr>
            <a:r>
              <a:rPr lang="ru-RU" altLang="ru-RU" sz="2400" dirty="0"/>
              <a:t>Закон </a:t>
            </a:r>
            <a:r>
              <a:rPr lang="ru-RU" altLang="ru-RU" sz="2400" dirty="0" err="1"/>
              <a:t>України</a:t>
            </a:r>
            <a:r>
              <a:rPr lang="ru-RU" altLang="ru-RU" sz="2400" dirty="0"/>
              <a:t> </a:t>
            </a:r>
            <a:r>
              <a:rPr lang="ru-RU" sz="2400" dirty="0">
                <a:latin typeface="Helvetica" pitchFamily="2" charset="0"/>
              </a:rPr>
              <a:t>Про </a:t>
            </a:r>
            <a:r>
              <a:rPr lang="ru-RU" sz="2400" b="1" dirty="0" err="1">
                <a:latin typeface="Helvetica" pitchFamily="2" charset="0"/>
              </a:rPr>
              <a:t>внесення</a:t>
            </a:r>
            <a:r>
              <a:rPr lang="ru-RU" sz="2400" b="1" dirty="0">
                <a:latin typeface="Helvetica" pitchFamily="2" charset="0"/>
              </a:rPr>
              <a:t> </a:t>
            </a:r>
            <a:r>
              <a:rPr lang="ru-RU" sz="2400" b="1" dirty="0" err="1">
                <a:latin typeface="Helvetica" pitchFamily="2" charset="0"/>
              </a:rPr>
              <a:t>змін</a:t>
            </a:r>
            <a:r>
              <a:rPr lang="ru-RU" sz="2400" dirty="0">
                <a:latin typeface="Helvetica" pitchFamily="2" charset="0"/>
              </a:rPr>
              <a:t> до Закону </a:t>
            </a:r>
            <a:r>
              <a:rPr lang="ru-RU" sz="2400" dirty="0" err="1">
                <a:latin typeface="Helvetica" pitchFamily="2" charset="0"/>
              </a:rPr>
              <a:t>України</a:t>
            </a:r>
            <a:r>
              <a:rPr lang="ru-RU" sz="2400" dirty="0">
                <a:latin typeface="Helvetica" pitchFamily="2" charset="0"/>
              </a:rPr>
              <a:t> «</a:t>
            </a:r>
            <a:r>
              <a:rPr lang="ru-RU" sz="2400" b="1" dirty="0">
                <a:latin typeface="Helvetica" pitchFamily="2" charset="0"/>
              </a:rPr>
              <a:t>Про </a:t>
            </a:r>
            <a:r>
              <a:rPr lang="ru-RU" sz="2400" b="1" dirty="0" err="1">
                <a:latin typeface="Helvetica" pitchFamily="2" charset="0"/>
              </a:rPr>
              <a:t>наукову</a:t>
            </a:r>
            <a:r>
              <a:rPr lang="ru-RU" sz="2400" b="1" dirty="0">
                <a:latin typeface="Helvetica" pitchFamily="2" charset="0"/>
              </a:rPr>
              <a:t> і </a:t>
            </a:r>
            <a:r>
              <a:rPr lang="ru-RU" sz="2400" b="1" dirty="0" err="1">
                <a:latin typeface="Helvetica" pitchFamily="2" charset="0"/>
              </a:rPr>
              <a:t>науково-технічну</a:t>
            </a:r>
            <a:r>
              <a:rPr lang="ru-RU" sz="2400" b="1" dirty="0">
                <a:latin typeface="Helvetica" pitchFamily="2" charset="0"/>
              </a:rPr>
              <a:t> </a:t>
            </a:r>
            <a:r>
              <a:rPr lang="ru-RU" sz="2400" b="1" dirty="0" err="1">
                <a:latin typeface="Helvetica" pitchFamily="2" charset="0"/>
              </a:rPr>
              <a:t>діяльність</a:t>
            </a:r>
            <a:r>
              <a:rPr lang="ru-RU" sz="2400" dirty="0">
                <a:latin typeface="Helvetica" pitchFamily="2" charset="0"/>
              </a:rPr>
              <a:t>»</a:t>
            </a:r>
          </a:p>
          <a:p>
            <a:pPr algn="ctr" eaLnBrk="1" hangingPunct="1">
              <a:buNone/>
            </a:pP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документ </a:t>
            </a:r>
            <a:r>
              <a:rPr lang="ru-RU" sz="2200" dirty="0">
                <a:latin typeface="Helvetica" pitchFamily="2" charset="0"/>
              </a:rPr>
              <a:t>4794-</a:t>
            </a:r>
            <a:r>
              <a:rPr lang="en-US" sz="2200" dirty="0">
                <a:latin typeface="Helvetica" pitchFamily="2" charset="0"/>
              </a:rPr>
              <a:t>IX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, </a:t>
            </a:r>
            <a:r>
              <a:rPr lang="ru-RU" sz="2200" b="0" i="0" u="none" strike="noStrike" dirty="0" err="1">
                <a:solidFill>
                  <a:srgbClr val="0000CC"/>
                </a:solidFill>
                <a:effectLst/>
                <a:latin typeface="Helvetica" pitchFamily="2" charset="0"/>
              </a:rPr>
              <a:t>чинний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ru-RU" sz="220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від</a:t>
            </a:r>
            <a:r>
              <a:rPr lang="ru-RU" sz="220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 </a:t>
            </a:r>
            <a:r>
              <a:rPr lang="ru-RU" sz="2200" dirty="0">
                <a:solidFill>
                  <a:srgbClr val="004499"/>
                </a:solidFill>
                <a:latin typeface="Helvetica" pitchFamily="2" charset="0"/>
              </a:rPr>
              <a:t>25</a:t>
            </a:r>
            <a:r>
              <a:rPr lang="ru-RU" sz="2200" i="0" u="none" strike="noStrike" dirty="0">
                <a:solidFill>
                  <a:srgbClr val="004499"/>
                </a:solidFill>
                <a:effectLst/>
                <a:latin typeface="Helvetica" pitchFamily="2" charset="0"/>
              </a:rPr>
              <a:t>.02.2026;</a:t>
            </a:r>
            <a:r>
              <a:rPr lang="ru-RU" altLang="ru-RU" sz="2200" dirty="0">
                <a:latin typeface="Helvetica" pitchFamily="2" charset="0"/>
              </a:rPr>
              <a:t> вводиться в </a:t>
            </a:r>
            <a:r>
              <a:rPr lang="ru-RU" altLang="ru-RU" sz="2200" dirty="0" err="1">
                <a:latin typeface="Helvetica" pitchFamily="2" charset="0"/>
              </a:rPr>
              <a:t>дію</a:t>
            </a:r>
            <a:r>
              <a:rPr lang="ru-RU" altLang="ru-RU" sz="2200" dirty="0">
                <a:latin typeface="Helvetica" pitchFamily="2" charset="0"/>
              </a:rPr>
              <a:t> </a:t>
            </a:r>
            <a:r>
              <a:rPr lang="ru-RU" altLang="ru-RU" sz="2200" dirty="0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  <a:t>31/07/2026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1000" dirty="0">
              <a:latin typeface="Helvetica" pitchFamily="2" charset="0"/>
            </a:endParaRPr>
          </a:p>
          <a:p>
            <a:pPr algn="ctr" eaLnBrk="1" hangingPunct="1">
              <a:buFont typeface="Wingdings" pitchFamily="2" charset="2"/>
              <a:buChar char="ü"/>
            </a:pPr>
            <a:r>
              <a:rPr lang="ru-RU" sz="2400" dirty="0" err="1">
                <a:latin typeface="Helvetica" pitchFamily="2" charset="0"/>
              </a:rPr>
              <a:t>Розпорядження</a:t>
            </a:r>
            <a:r>
              <a:rPr lang="ru-RU" sz="2400" dirty="0">
                <a:latin typeface="Helvetica" pitchFamily="2" charset="0"/>
              </a:rPr>
              <a:t> КМУ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dirty="0">
                <a:latin typeface="Helvetica" pitchFamily="2" charset="0"/>
              </a:rPr>
              <a:t>Про </a:t>
            </a:r>
            <a:r>
              <a:rPr lang="ru-RU" sz="2400" b="1" dirty="0" err="1">
                <a:latin typeface="Helvetica" pitchFamily="2" charset="0"/>
              </a:rPr>
              <a:t>затвердження</a:t>
            </a:r>
            <a:r>
              <a:rPr lang="ru-RU" sz="2400" b="1" dirty="0">
                <a:latin typeface="Helvetica" pitchFamily="2" charset="0"/>
              </a:rPr>
              <a:t> </a:t>
            </a:r>
            <a:r>
              <a:rPr lang="ru-RU" sz="2400" b="1" dirty="0" err="1">
                <a:latin typeface="Helvetica" pitchFamily="2" charset="0"/>
              </a:rPr>
              <a:t>національного</a:t>
            </a:r>
            <a:r>
              <a:rPr lang="ru-RU" sz="2400" b="1" dirty="0">
                <a:latin typeface="Helvetica" pitchFamily="2" charset="0"/>
              </a:rPr>
              <a:t> плану </a:t>
            </a:r>
            <a:r>
              <a:rPr lang="ru-RU" sz="2400" b="1" dirty="0" err="1">
                <a:latin typeface="Helvetica" pitchFamily="2" charset="0"/>
              </a:rPr>
              <a:t>щодо</a:t>
            </a:r>
            <a:r>
              <a:rPr lang="ru-RU" sz="2400" b="1" dirty="0">
                <a:latin typeface="Helvetica" pitchFamily="2" charset="0"/>
              </a:rPr>
              <a:t> </a:t>
            </a:r>
            <a:r>
              <a:rPr lang="ru-RU" sz="2400" b="1" dirty="0" err="1">
                <a:latin typeface="Helvetica" pitchFamily="2" charset="0"/>
              </a:rPr>
              <a:t>відкритої</a:t>
            </a:r>
            <a:r>
              <a:rPr lang="ru-RU" sz="2400" b="1" dirty="0">
                <a:latin typeface="Helvetica" pitchFamily="2" charset="0"/>
              </a:rPr>
              <a:t> науки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200" b="0" i="0" u="none" strike="noStrike" dirty="0" err="1">
                <a:solidFill>
                  <a:srgbClr val="1D1D1B"/>
                </a:solidFill>
                <a:effectLst/>
                <a:latin typeface="Helvetica" pitchFamily="2" charset="0"/>
              </a:rPr>
              <a:t>від</a:t>
            </a:r>
            <a:r>
              <a:rPr lang="ru-RU" sz="2200" b="0" i="0" u="none" strike="noStrike" dirty="0">
                <a:solidFill>
                  <a:srgbClr val="1D1D1B"/>
                </a:solidFill>
                <a:effectLst/>
                <a:latin typeface="Helvetica" pitchFamily="2" charset="0"/>
              </a:rPr>
              <a:t> </a:t>
            </a:r>
            <a:r>
              <a:rPr lang="ru-RU" sz="22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Helvetica" pitchFamily="2" charset="0"/>
              </a:rPr>
              <a:t>08 </a:t>
            </a:r>
            <a:r>
              <a:rPr lang="ru-RU" sz="2200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Helvetica" pitchFamily="2" charset="0"/>
              </a:rPr>
              <a:t>жовтня</a:t>
            </a:r>
            <a:r>
              <a:rPr lang="ru-RU" sz="22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Helvetica" pitchFamily="2" charset="0"/>
              </a:rPr>
              <a:t> 2022 </a:t>
            </a:r>
            <a:r>
              <a:rPr lang="ru-RU" sz="2200" b="0" i="0" u="none" strike="noStrike" dirty="0">
                <a:solidFill>
                  <a:srgbClr val="1D1D1B"/>
                </a:solidFill>
                <a:effectLst/>
                <a:latin typeface="Helvetica" pitchFamily="2" charset="0"/>
              </a:rPr>
              <a:t>р. № 892-р</a:t>
            </a:r>
            <a:endParaRPr lang="ru-RU" sz="2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8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98BE1E47-51B7-3B79-F607-795FFB571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696200" cy="990600"/>
          </a:xfrm>
        </p:spPr>
        <p:txBody>
          <a:bodyPr/>
          <a:lstStyle/>
          <a:p>
            <a:pPr eaLnBrk="1" hangingPunct="1"/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Академічна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доброчесність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: </a:t>
            </a:r>
            <a:b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Зміни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до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нормативних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актів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України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-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перспективи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наукових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напрацювань</a:t>
            </a:r>
            <a:endParaRPr lang="uk-UA" altLang="ru-RU" sz="2400" dirty="0"/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00EAFB8-9839-2568-7A32-6B5EE12EB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724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Char char="Ø"/>
            </a:pPr>
            <a:r>
              <a:rPr lang="ru-RU" altLang="ru-RU" dirty="0"/>
              <a:t>	</a:t>
            </a:r>
            <a:r>
              <a:rPr lang="uk-UA" sz="2400" b="1" dirty="0">
                <a:solidFill>
                  <a:srgbClr val="7030A0"/>
                </a:solidFill>
                <a:ea typeface="Times New Roman" panose="02020603050405020304" pitchFamily="18" charset="0"/>
              </a:rPr>
              <a:t>Відкрита наука (ст. 1, п.3</a:t>
            </a:r>
            <a:r>
              <a:rPr lang="uk-UA" sz="2400" b="1" baseline="30000" dirty="0">
                <a:solidFill>
                  <a:srgbClr val="7030A0"/>
                </a:solidFill>
                <a:ea typeface="Times New Roman" panose="02020603050405020304" pitchFamily="18" charset="0"/>
              </a:rPr>
              <a:t>1</a:t>
            </a:r>
            <a:r>
              <a:rPr lang="uk-UA" sz="2400" b="1" dirty="0">
                <a:solidFill>
                  <a:srgbClr val="7030A0"/>
                </a:solidFill>
                <a:ea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sz="1200" b="1" dirty="0"/>
          </a:p>
          <a:p>
            <a:pPr marL="0" indent="0" algn="ctr">
              <a:buNone/>
            </a:pPr>
            <a:r>
              <a:rPr lang="ru-RU" sz="2200" b="1" dirty="0" err="1"/>
              <a:t>спосіб</a:t>
            </a:r>
            <a:r>
              <a:rPr lang="ru-RU" sz="2200" b="1" dirty="0"/>
              <a:t> </a:t>
            </a:r>
            <a:r>
              <a:rPr lang="ru-RU" sz="2200" b="1" dirty="0" err="1"/>
              <a:t>організації</a:t>
            </a:r>
            <a:r>
              <a:rPr lang="ru-RU" sz="2200" b="1" dirty="0"/>
              <a:t> та </a:t>
            </a:r>
            <a:r>
              <a:rPr lang="ru-RU" sz="2200" b="1" dirty="0" err="1"/>
              <a:t>релізації</a:t>
            </a:r>
            <a:r>
              <a:rPr lang="ru-RU" sz="2200" b="1" dirty="0"/>
              <a:t> </a:t>
            </a:r>
            <a:r>
              <a:rPr lang="ru-RU" sz="2200" dirty="0" err="1"/>
              <a:t>наукової</a:t>
            </a:r>
            <a:r>
              <a:rPr lang="ru-RU" sz="2200" dirty="0"/>
              <a:t> і </a:t>
            </a:r>
            <a:r>
              <a:rPr lang="ru-RU" sz="2200" dirty="0" err="1"/>
              <a:t>науково-організаційної</a:t>
            </a:r>
            <a:r>
              <a:rPr lang="ru-RU" sz="2200" dirty="0"/>
              <a:t> </a:t>
            </a:r>
            <a:r>
              <a:rPr lang="ru-RU" sz="2200" dirty="0" err="1"/>
              <a:t>діяльності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передбачає</a:t>
            </a:r>
            <a:r>
              <a:rPr lang="ru-RU" sz="2200" dirty="0"/>
              <a:t> </a:t>
            </a:r>
            <a:r>
              <a:rPr lang="ru-RU" sz="2200" dirty="0" err="1"/>
              <a:t>забезпечення</a:t>
            </a:r>
            <a:r>
              <a:rPr lang="ru-RU" sz="2200" dirty="0"/>
              <a:t> доступу до </a:t>
            </a:r>
            <a:r>
              <a:rPr lang="ru-RU" sz="2200" dirty="0" err="1"/>
              <a:t>об’єктів</a:t>
            </a:r>
            <a:r>
              <a:rPr lang="ru-RU" sz="2200" dirty="0"/>
              <a:t> </a:t>
            </a:r>
            <a:r>
              <a:rPr lang="ru-RU" sz="2200" dirty="0" err="1"/>
              <a:t>дослідницької</a:t>
            </a:r>
            <a:r>
              <a:rPr lang="ru-RU" sz="2200" dirty="0"/>
              <a:t> </a:t>
            </a:r>
            <a:r>
              <a:rPr lang="ru-RU" sz="2200" dirty="0" err="1"/>
              <a:t>інфраструктури</a:t>
            </a:r>
            <a:r>
              <a:rPr lang="ru-RU" sz="2200" dirty="0"/>
              <a:t>, </a:t>
            </a:r>
            <a:r>
              <a:rPr lang="ru-RU" sz="2200" dirty="0" err="1"/>
              <a:t>наукових</a:t>
            </a:r>
            <a:r>
              <a:rPr lang="ru-RU" sz="2200" dirty="0"/>
              <a:t> </a:t>
            </a:r>
            <a:r>
              <a:rPr lang="ru-RU" sz="2200" dirty="0" err="1"/>
              <a:t>результатів</a:t>
            </a:r>
            <a:r>
              <a:rPr lang="ru-RU" sz="2200" dirty="0"/>
              <a:t>, </a:t>
            </a:r>
            <a:r>
              <a:rPr lang="ru-RU" sz="2200" dirty="0" err="1"/>
              <a:t>зокрема</a:t>
            </a:r>
            <a:r>
              <a:rPr lang="ru-RU" sz="2200" dirty="0"/>
              <a:t> </a:t>
            </a:r>
            <a:r>
              <a:rPr lang="ru-RU" sz="2200" dirty="0" err="1"/>
              <a:t>дослідницьких</a:t>
            </a:r>
            <a:r>
              <a:rPr lang="ru-RU" sz="2200" dirty="0"/>
              <a:t> </a:t>
            </a:r>
            <a:r>
              <a:rPr lang="ru-RU" sz="2200" dirty="0" err="1"/>
              <a:t>даних</a:t>
            </a:r>
            <a:r>
              <a:rPr lang="ru-RU" sz="2200" dirty="0"/>
              <a:t> та </a:t>
            </a:r>
            <a:r>
              <a:rPr lang="ru-RU" sz="2200" dirty="0" err="1"/>
              <a:t>науково-технічної</a:t>
            </a:r>
            <a:r>
              <a:rPr lang="ru-RU" sz="2200" dirty="0"/>
              <a:t> </a:t>
            </a:r>
            <a:r>
              <a:rPr lang="ru-RU" sz="2200" dirty="0" err="1"/>
              <a:t>інформації</a:t>
            </a:r>
            <a:r>
              <a:rPr lang="ru-RU" sz="2200" dirty="0"/>
              <a:t> (</a:t>
            </a:r>
            <a:r>
              <a:rPr lang="ru-RU" sz="2200" dirty="0" err="1"/>
              <a:t>крім</a:t>
            </a:r>
            <a:r>
              <a:rPr lang="ru-RU" sz="2200" dirty="0"/>
              <a:t> </a:t>
            </a:r>
            <a:r>
              <a:rPr lang="ru-RU" sz="2200" dirty="0" err="1"/>
              <a:t>інформації</a:t>
            </a:r>
            <a:r>
              <a:rPr lang="ru-RU" sz="2200" dirty="0"/>
              <a:t>, </a:t>
            </a:r>
            <a:r>
              <a:rPr lang="ru-RU" sz="2200" dirty="0" err="1"/>
              <a:t>віднесеної</a:t>
            </a:r>
            <a:r>
              <a:rPr lang="ru-RU" sz="2200" dirty="0"/>
              <a:t> </a:t>
            </a:r>
            <a:r>
              <a:rPr lang="ru-RU" sz="2200" dirty="0" err="1"/>
              <a:t>відповідно</a:t>
            </a:r>
            <a:r>
              <a:rPr lang="ru-RU" sz="2200" dirty="0"/>
              <a:t> до </a:t>
            </a:r>
            <a:r>
              <a:rPr lang="ru-RU" sz="2200" dirty="0" err="1"/>
              <a:t>законодавства</a:t>
            </a:r>
            <a:r>
              <a:rPr lang="ru-RU" sz="2200" dirty="0"/>
              <a:t> до </a:t>
            </a:r>
            <a:r>
              <a:rPr lang="ru-RU" sz="2200" dirty="0" err="1"/>
              <a:t>інформації</a:t>
            </a:r>
            <a:r>
              <a:rPr lang="ru-RU" sz="2200" dirty="0"/>
              <a:t> з </a:t>
            </a:r>
            <a:r>
              <a:rPr lang="ru-RU" sz="2200" dirty="0" err="1"/>
              <a:t>обмеженим</a:t>
            </a:r>
            <a:r>
              <a:rPr lang="ru-RU" sz="2200" dirty="0"/>
              <a:t> доступом) з </a:t>
            </a:r>
            <a:r>
              <a:rPr lang="ru-RU" sz="2200" dirty="0" err="1"/>
              <a:t>можливістю</a:t>
            </a:r>
            <a:r>
              <a:rPr lang="ru-RU" sz="2200" dirty="0"/>
              <a:t>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/>
              <a:t>багаторазового</a:t>
            </a:r>
            <a:r>
              <a:rPr lang="ru-RU" sz="2200" dirty="0"/>
              <a:t> </a:t>
            </a:r>
            <a:r>
              <a:rPr lang="ru-RU" sz="2200" dirty="0" err="1"/>
              <a:t>використання</a:t>
            </a:r>
            <a:r>
              <a:rPr lang="ru-RU" sz="2200" dirty="0"/>
              <a:t>, </a:t>
            </a:r>
            <a:r>
              <a:rPr lang="ru-RU" sz="2200" dirty="0" err="1"/>
              <a:t>обміну</a:t>
            </a:r>
            <a:r>
              <a:rPr lang="ru-RU" sz="2200" dirty="0"/>
              <a:t> та </a:t>
            </a:r>
            <a:r>
              <a:rPr lang="ru-RU" sz="2200" dirty="0" err="1"/>
              <a:t>поширення</a:t>
            </a:r>
            <a:r>
              <a:rPr lang="ru-RU" sz="2200" dirty="0"/>
              <a:t> за </a:t>
            </a:r>
            <a:r>
              <a:rPr lang="ru-RU" sz="2200" dirty="0" err="1"/>
              <a:t>допомогою</a:t>
            </a:r>
            <a:r>
              <a:rPr lang="ru-RU" sz="2200" dirty="0"/>
              <a:t> </a:t>
            </a:r>
            <a:r>
              <a:rPr lang="ru-RU" sz="2200" dirty="0" err="1"/>
              <a:t>інформаційно-комунікаційних</a:t>
            </a:r>
            <a:r>
              <a:rPr lang="ru-RU" sz="2200" dirty="0"/>
              <a:t> </a:t>
            </a:r>
            <a:r>
              <a:rPr lang="ru-RU" sz="2200" dirty="0" err="1"/>
              <a:t>технологій</a:t>
            </a:r>
            <a:r>
              <a:rPr lang="ru-RU" sz="2200" dirty="0"/>
              <a:t> з метою </a:t>
            </a:r>
            <a:r>
              <a:rPr lang="ru-RU" sz="2200" dirty="0" err="1"/>
              <a:t>прискорення</a:t>
            </a:r>
            <a:r>
              <a:rPr lang="ru-RU" sz="2200" dirty="0"/>
              <a:t> </a:t>
            </a:r>
            <a:r>
              <a:rPr lang="ru-RU" sz="2200" dirty="0" err="1"/>
              <a:t>науково-технічного</a:t>
            </a:r>
            <a:r>
              <a:rPr lang="ru-RU" sz="2200" dirty="0"/>
              <a:t> та </a:t>
            </a:r>
            <a:r>
              <a:rPr lang="ru-RU" sz="2200" dirty="0" err="1"/>
              <a:t>суспільного</a:t>
            </a:r>
            <a:r>
              <a:rPr lang="ru-RU" sz="2200" dirty="0"/>
              <a:t> </a:t>
            </a:r>
            <a:r>
              <a:rPr lang="ru-RU" sz="2200" dirty="0" err="1"/>
              <a:t>розвитку</a:t>
            </a:r>
            <a:r>
              <a:rPr lang="ru-RU" sz="2200" dirty="0"/>
              <a:t>, </a:t>
            </a:r>
            <a:r>
              <a:rPr lang="ru-RU" sz="2200" dirty="0" err="1"/>
              <a:t>поглиблення</a:t>
            </a:r>
            <a:r>
              <a:rPr lang="ru-RU" sz="2200" dirty="0"/>
              <a:t> </a:t>
            </a:r>
            <a:r>
              <a:rPr lang="ru-RU" sz="2200" dirty="0" err="1"/>
              <a:t>співпраці</a:t>
            </a:r>
            <a:r>
              <a:rPr lang="ru-RU" sz="2200" dirty="0"/>
              <a:t> </a:t>
            </a:r>
            <a:r>
              <a:rPr lang="ru-RU" sz="2200" dirty="0" err="1"/>
              <a:t>між</a:t>
            </a:r>
            <a:r>
              <a:rPr lang="ru-RU" sz="2200" dirty="0"/>
              <a:t> </a:t>
            </a:r>
            <a:r>
              <a:rPr lang="ru-RU" sz="2200" dirty="0" err="1"/>
              <a:t>вченими</a:t>
            </a:r>
            <a:r>
              <a:rPr lang="ru-RU" sz="2200" dirty="0"/>
              <a:t> з </a:t>
            </a:r>
            <a:r>
              <a:rPr lang="ru-RU" sz="2200" dirty="0" err="1"/>
              <a:t>дотриманням</a:t>
            </a:r>
            <a:r>
              <a:rPr lang="ru-RU" sz="2200" dirty="0"/>
              <a:t> </a:t>
            </a:r>
            <a:r>
              <a:rPr lang="ru-RU" sz="2200" dirty="0" err="1"/>
              <a:t>авторських</a:t>
            </a:r>
            <a:r>
              <a:rPr lang="ru-RU" sz="2200" dirty="0"/>
              <a:t> та </a:t>
            </a:r>
            <a:r>
              <a:rPr lang="ru-RU" sz="2200" dirty="0" err="1"/>
              <a:t>суміжних</a:t>
            </a:r>
            <a:r>
              <a:rPr lang="ru-RU" sz="2200" dirty="0"/>
              <a:t> прав</a:t>
            </a:r>
          </a:p>
        </p:txBody>
      </p:sp>
    </p:spTree>
    <p:extLst>
      <p:ext uri="{BB962C8B-B14F-4D97-AF65-F5344CB8AC3E}">
        <p14:creationId xmlns:p14="http://schemas.microsoft.com/office/powerpoint/2010/main" val="302650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98BE1E47-51B7-3B79-F607-795FFB571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696200" cy="990600"/>
          </a:xfrm>
        </p:spPr>
        <p:txBody>
          <a:bodyPr/>
          <a:lstStyle/>
          <a:p>
            <a:pPr eaLnBrk="1" hangingPunct="1"/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Академічна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доброчесність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: </a:t>
            </a:r>
            <a:b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Зміни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до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нормативних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актів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України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-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перспективи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наукових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напрацювань</a:t>
            </a:r>
            <a:endParaRPr lang="uk-UA" altLang="ru-RU" sz="2400" dirty="0"/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00EAFB8-9839-2568-7A32-6B5EE12EB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724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Char char="Ø"/>
            </a:pPr>
            <a:r>
              <a:rPr lang="ru-RU" altLang="ru-RU" dirty="0"/>
              <a:t>	</a:t>
            </a:r>
            <a:r>
              <a:rPr lang="uk-UA" sz="2400" b="1" dirty="0">
                <a:solidFill>
                  <a:srgbClr val="7030A0"/>
                </a:solidFill>
                <a:ea typeface="Times New Roman" panose="02020603050405020304" pitchFamily="18" charset="0"/>
              </a:rPr>
              <a:t>Відкритий доступ (ст. 1, п.3</a:t>
            </a:r>
            <a:r>
              <a:rPr lang="uk-UA" sz="2400" b="1" baseline="30000" dirty="0">
                <a:solidFill>
                  <a:srgbClr val="7030A0"/>
                </a:solidFill>
                <a:ea typeface="Times New Roman" panose="02020603050405020304" pitchFamily="18" charset="0"/>
              </a:rPr>
              <a:t>2</a:t>
            </a:r>
            <a:r>
              <a:rPr lang="uk-UA" sz="2400" b="1" dirty="0">
                <a:solidFill>
                  <a:srgbClr val="7030A0"/>
                </a:solidFill>
                <a:ea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 algn="ctr">
              <a:buNone/>
            </a:pPr>
            <a:r>
              <a:rPr lang="ru-RU" sz="2200" b="1" dirty="0" err="1"/>
              <a:t>ключовий</a:t>
            </a:r>
            <a:r>
              <a:rPr lang="ru-RU" sz="2200" b="1" dirty="0"/>
              <a:t> принцип </a:t>
            </a:r>
            <a:r>
              <a:rPr lang="ru-RU" sz="2200" b="1" dirty="0" err="1"/>
              <a:t>відкритої</a:t>
            </a:r>
            <a:r>
              <a:rPr lang="ru-RU" sz="2200" b="1" dirty="0"/>
              <a:t> науки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вимагає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суб’єктів</a:t>
            </a:r>
            <a:r>
              <a:rPr lang="ru-RU" sz="2200" dirty="0"/>
              <a:t> </a:t>
            </a:r>
            <a:r>
              <a:rPr lang="ru-RU" sz="2200" dirty="0" err="1"/>
              <a:t>наукової</a:t>
            </a:r>
            <a:r>
              <a:rPr lang="ru-RU" sz="2200" dirty="0"/>
              <a:t> і </a:t>
            </a:r>
            <a:r>
              <a:rPr lang="ru-RU" sz="2200" dirty="0" err="1"/>
              <a:t>науково-технічної</a:t>
            </a:r>
            <a:r>
              <a:rPr lang="ru-RU" sz="2200" dirty="0"/>
              <a:t> </a:t>
            </a:r>
            <a:r>
              <a:rPr lang="ru-RU" sz="2200" dirty="0" err="1"/>
              <a:t>діяльності</a:t>
            </a:r>
            <a:r>
              <a:rPr lang="ru-RU" sz="2200" dirty="0"/>
              <a:t> </a:t>
            </a:r>
            <a:r>
              <a:rPr lang="ru-RU" sz="2200" dirty="0" err="1"/>
              <a:t>надання</a:t>
            </a:r>
            <a:r>
              <a:rPr lang="ru-RU" sz="2200" dirty="0"/>
              <a:t> з </a:t>
            </a:r>
            <a:r>
              <a:rPr lang="ru-RU" sz="2200" dirty="0" err="1"/>
              <a:t>дотриманням</a:t>
            </a:r>
            <a:r>
              <a:rPr lang="ru-RU" sz="2200" dirty="0"/>
              <a:t> </a:t>
            </a:r>
            <a:r>
              <a:rPr lang="ru-RU" sz="2200" dirty="0" err="1"/>
              <a:t>авторського</a:t>
            </a:r>
            <a:r>
              <a:rPr lang="ru-RU" sz="2200" dirty="0"/>
              <a:t> та </a:t>
            </a:r>
            <a:r>
              <a:rPr lang="ru-RU" sz="2200" dirty="0" err="1"/>
              <a:t>суміжних</a:t>
            </a:r>
            <a:r>
              <a:rPr lang="ru-RU" sz="2200" dirty="0"/>
              <a:t> прав </a:t>
            </a:r>
            <a:r>
              <a:rPr lang="ru-RU" sz="2200" dirty="0" err="1"/>
              <a:t>безоплатного</a:t>
            </a:r>
            <a:r>
              <a:rPr lang="ru-RU" sz="2200" dirty="0"/>
              <a:t> доступу до </a:t>
            </a:r>
            <a:r>
              <a:rPr lang="ru-RU" sz="2200" dirty="0" err="1"/>
              <a:t>об’єктів</a:t>
            </a:r>
            <a:r>
              <a:rPr lang="ru-RU" sz="2200" dirty="0"/>
              <a:t> </a:t>
            </a:r>
            <a:r>
              <a:rPr lang="ru-RU" sz="2200" dirty="0" err="1"/>
              <a:t>дослідницької</a:t>
            </a:r>
            <a:r>
              <a:rPr lang="ru-RU" sz="2200" dirty="0"/>
              <a:t> </a:t>
            </a:r>
            <a:r>
              <a:rPr lang="ru-RU" sz="2200" dirty="0" err="1"/>
              <a:t>інфраструктури</a:t>
            </a:r>
            <a:r>
              <a:rPr lang="ru-RU" sz="2200" dirty="0"/>
              <a:t>, </a:t>
            </a:r>
            <a:r>
              <a:rPr lang="ru-RU" sz="2200" dirty="0" err="1"/>
              <a:t>результатів</a:t>
            </a:r>
            <a:r>
              <a:rPr lang="ru-RU" sz="2200" dirty="0"/>
              <a:t> </a:t>
            </a:r>
            <a:r>
              <a:rPr lang="ru-RU" sz="2200" dirty="0" err="1"/>
              <a:t>наукових</a:t>
            </a:r>
            <a:r>
              <a:rPr lang="ru-RU" sz="2200" dirty="0"/>
              <a:t> </a:t>
            </a:r>
            <a:r>
              <a:rPr lang="ru-RU" sz="2200" dirty="0" err="1"/>
              <a:t>досліджень</a:t>
            </a:r>
            <a:r>
              <a:rPr lang="ru-RU" sz="2200" dirty="0"/>
              <a:t>, </a:t>
            </a:r>
            <a:r>
              <a:rPr lang="ru-RU" sz="2200" dirty="0" err="1"/>
              <a:t>зокрема</a:t>
            </a:r>
            <a:r>
              <a:rPr lang="ru-RU" sz="2200" dirty="0"/>
              <a:t> </a:t>
            </a:r>
            <a:r>
              <a:rPr lang="ru-RU" sz="2200" dirty="0" err="1"/>
              <a:t>дослідницьких</a:t>
            </a:r>
            <a:r>
              <a:rPr lang="ru-RU" sz="2200" dirty="0"/>
              <a:t> </a:t>
            </a:r>
            <a:r>
              <a:rPr lang="ru-RU" sz="2200" dirty="0" err="1"/>
              <a:t>даних</a:t>
            </a:r>
            <a:r>
              <a:rPr lang="ru-RU" sz="2200" dirty="0"/>
              <a:t>, та </a:t>
            </a:r>
            <a:r>
              <a:rPr lang="ru-RU" sz="2200" dirty="0" err="1"/>
              <a:t>іншої</a:t>
            </a:r>
            <a:r>
              <a:rPr lang="ru-RU" sz="2200" dirty="0"/>
              <a:t> </a:t>
            </a:r>
            <a:r>
              <a:rPr lang="ru-RU" sz="2200" dirty="0" err="1"/>
              <a:t>наявної</a:t>
            </a:r>
            <a:r>
              <a:rPr lang="ru-RU" sz="2200" dirty="0"/>
              <a:t> у них </a:t>
            </a:r>
            <a:r>
              <a:rPr lang="ru-RU" sz="2200" dirty="0" err="1"/>
              <a:t>інформації</a:t>
            </a:r>
            <a:r>
              <a:rPr lang="ru-RU" sz="2200" dirty="0"/>
              <a:t>, </a:t>
            </a:r>
            <a:r>
              <a:rPr lang="ru-RU" sz="2200" dirty="0" err="1"/>
              <a:t>обмежуючи</a:t>
            </a:r>
            <a:r>
              <a:rPr lang="ru-RU" sz="2200" dirty="0"/>
              <a:t> </a:t>
            </a:r>
            <a:r>
              <a:rPr lang="ru-RU" sz="2200" dirty="0" err="1"/>
              <a:t>такий</a:t>
            </a:r>
            <a:r>
              <a:rPr lang="ru-RU" sz="2200" dirty="0"/>
              <a:t> доступ </a:t>
            </a:r>
            <a:r>
              <a:rPr lang="ru-RU" sz="2200" dirty="0" err="1"/>
              <a:t>виключно</a:t>
            </a:r>
            <a:r>
              <a:rPr lang="ru-RU" sz="2200" dirty="0"/>
              <a:t> у </a:t>
            </a:r>
            <a:r>
              <a:rPr lang="ru-RU" sz="2200" dirty="0" err="1"/>
              <a:t>випадках</a:t>
            </a:r>
            <a:r>
              <a:rPr lang="ru-RU" sz="2200" dirty="0"/>
              <a:t>, </a:t>
            </a:r>
            <a:r>
              <a:rPr lang="ru-RU" sz="2200" dirty="0" err="1"/>
              <a:t>визначених</a:t>
            </a:r>
            <a:r>
              <a:rPr lang="ru-RU" sz="2200" dirty="0"/>
              <a:t> </a:t>
            </a:r>
            <a:r>
              <a:rPr lang="ru-RU" sz="2200" dirty="0" err="1"/>
              <a:t>законодавством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0421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98BE1E47-51B7-3B79-F607-795FFB571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696200" cy="990600"/>
          </a:xfrm>
        </p:spPr>
        <p:txBody>
          <a:bodyPr/>
          <a:lstStyle/>
          <a:p>
            <a:pPr eaLnBrk="1" hangingPunct="1"/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Академічна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доброчесність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: </a:t>
            </a:r>
            <a:b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Зміни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до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нормативних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актів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України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-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перспективи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наукових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напрацювань</a:t>
            </a:r>
            <a:endParaRPr lang="uk-UA" altLang="ru-RU" sz="2400" dirty="0"/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00EAFB8-9839-2568-7A32-6B5EE12EB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" y="1447800"/>
            <a:ext cx="8001000" cy="4724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Char char="Ø"/>
            </a:pPr>
            <a:r>
              <a:rPr lang="ru-RU" altLang="ru-RU" dirty="0"/>
              <a:t>	</a:t>
            </a:r>
            <a:r>
              <a:rPr lang="uk-UA" sz="24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6. Підвищення рівня поінформованості </a:t>
            </a:r>
            <a:br>
              <a:rPr lang="uk-UA" sz="24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</a:br>
            <a:r>
              <a:rPr lang="uk-UA" sz="24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та формування компетентності з питань відкритої науки</a:t>
            </a:r>
            <a:r>
              <a:rPr lang="en-UA" sz="2400" b="1" dirty="0">
                <a:solidFill>
                  <a:srgbClr val="7030A0"/>
                </a:solidFill>
                <a:effectLst/>
              </a:rPr>
              <a:t> </a:t>
            </a:r>
            <a:r>
              <a:rPr lang="uk-UA" sz="2400" dirty="0">
                <a:solidFill>
                  <a:srgbClr val="7030A0"/>
                </a:solidFill>
                <a:effectLst/>
              </a:rPr>
              <a:t>(Національний план)</a:t>
            </a:r>
          </a:p>
          <a:p>
            <a:pPr algn="ctr" eaLnBrk="1" hangingPunct="1">
              <a:buFont typeface="Wingdings" pitchFamily="2" charset="2"/>
              <a:buChar char="Ø"/>
            </a:pPr>
            <a:endParaRPr lang="ru-RU" sz="12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uk-UA" sz="2200" dirty="0">
                <a:effectLst/>
                <a:ea typeface="Times New Roman" panose="02020603050405020304" pitchFamily="18" charset="0"/>
              </a:rPr>
              <a:t>4) проведення інформаційно-комунікаційних кампаній щодо роботи фахівців з питань впровадження принципів відкритої науки та принципів належного управління науковими даними (принципи FAIR) </a:t>
            </a:r>
            <a:r>
              <a:rPr lang="uk-UA" sz="2200" b="1" dirty="0">
                <a:effectLst/>
                <a:ea typeface="Times New Roman" panose="02020603050405020304" pitchFamily="18" charset="0"/>
              </a:rPr>
              <a:t>при закладах вищої освіти та наукових установах</a:t>
            </a:r>
            <a:r>
              <a:rPr lang="en-UA" sz="2200" b="1" dirty="0">
                <a:effectLst/>
              </a:rPr>
              <a:t> </a:t>
            </a:r>
            <a:endParaRPr lang="uk-UA" sz="2200" b="1" dirty="0">
              <a:effectLst/>
            </a:endParaRPr>
          </a:p>
          <a:p>
            <a:pPr marL="0" indent="0" algn="ctr">
              <a:buNone/>
            </a:pPr>
            <a:r>
              <a:rPr lang="uk-UA" sz="2200" dirty="0">
                <a:effectLst/>
                <a:ea typeface="Times New Roman" panose="02020603050405020304" pitchFamily="18" charset="0"/>
              </a:rPr>
              <a:t>5) створення центрів компетенції з використання оптимізованих наукових даних (FAIR-даних) </a:t>
            </a:r>
            <a:r>
              <a:rPr lang="uk-UA" sz="2200" b="1" dirty="0">
                <a:effectLst/>
                <a:ea typeface="Times New Roman" panose="02020603050405020304" pitchFamily="18" charset="0"/>
              </a:rPr>
              <a:t>на базі закладів вищої освіти та наукових установ</a:t>
            </a:r>
            <a:r>
              <a:rPr lang="en-UA" sz="2200" b="1" dirty="0">
                <a:effectLst/>
              </a:rPr>
              <a:t> 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70751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98BE1E47-51B7-3B79-F607-795FFB571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696200" cy="990600"/>
          </a:xfrm>
        </p:spPr>
        <p:txBody>
          <a:bodyPr/>
          <a:lstStyle/>
          <a:p>
            <a:pPr eaLnBrk="1" hangingPunct="1"/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Академічна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доброчесність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: </a:t>
            </a:r>
            <a:b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Зміни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до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нормативних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актів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України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-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перспективи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наукових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напрацювань</a:t>
            </a:r>
            <a:endParaRPr lang="uk-UA" altLang="ru-RU" sz="2400" dirty="0"/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00EAFB8-9839-2568-7A32-6B5EE12EB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34340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ru-RU" altLang="ru-RU" sz="2000" i="1" dirty="0">
                <a:solidFill>
                  <a:schemeClr val="accent2">
                    <a:lumMod val="50000"/>
                  </a:schemeClr>
                </a:solidFill>
              </a:rPr>
              <a:t>Закон </a:t>
            </a:r>
            <a:r>
              <a:rPr lang="ru-RU" altLang="ru-RU" sz="2000" i="1" dirty="0" err="1">
                <a:solidFill>
                  <a:schemeClr val="accent2">
                    <a:lumMod val="50000"/>
                  </a:schemeClr>
                </a:solidFill>
              </a:rPr>
              <a:t>України</a:t>
            </a:r>
            <a:r>
              <a:rPr lang="ru-RU" altLang="ru-RU" sz="2000" i="1" dirty="0">
                <a:solidFill>
                  <a:schemeClr val="accent2">
                    <a:lumMod val="50000"/>
                  </a:schemeClr>
                </a:solidFill>
              </a:rPr>
              <a:t> Про </a:t>
            </a:r>
            <a:r>
              <a:rPr lang="ru-RU" altLang="ru-RU" sz="2000" i="1" dirty="0" err="1">
                <a:solidFill>
                  <a:schemeClr val="accent2">
                    <a:lumMod val="50000"/>
                  </a:schemeClr>
                </a:solidFill>
              </a:rPr>
              <a:t>академічну</a:t>
            </a:r>
            <a:r>
              <a:rPr lang="ru-RU" altLang="ru-RU" sz="20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ru-RU" sz="2000" i="1" dirty="0" err="1">
                <a:solidFill>
                  <a:schemeClr val="accent2">
                    <a:lumMod val="50000"/>
                  </a:schemeClr>
                </a:solidFill>
              </a:rPr>
              <a:t>доброчесність</a:t>
            </a:r>
            <a:endParaRPr lang="ru-RU" altLang="ru-RU" sz="2000" i="1" dirty="0">
              <a:solidFill>
                <a:schemeClr val="accent2">
                  <a:lumMod val="50000"/>
                </a:schemeClr>
              </a:solidFill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ru-RU" altLang="ru-RU" dirty="0"/>
              <a:t>	</a:t>
            </a:r>
            <a:endParaRPr lang="uk-UA" altLang="en-UA" sz="2400" b="1" i="1" dirty="0">
              <a:cs typeface="Times New Roman" panose="02020603050405020304" pitchFamily="18" charset="0"/>
            </a:endParaRPr>
          </a:p>
          <a:p>
            <a:pPr algn="ctr" eaLnBrk="1" hangingPunct="1">
              <a:buFont typeface="Wingdings" pitchFamily="2" charset="2"/>
              <a:buChar char="Ø"/>
            </a:pP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Верховна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Рада </a:t>
            </a: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України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</a:t>
            </a: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визнає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академічну</a:t>
            </a:r>
            <a:r>
              <a:rPr lang="ru-RU" sz="2400" b="1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доброчесність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</a:t>
            </a: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важливою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</a:t>
            </a: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передумовою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</a:t>
            </a: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провадження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</a:t>
            </a: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якісної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освітньої</a:t>
            </a:r>
            <a:r>
              <a:rPr lang="ru-RU" sz="2400" b="1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та </a:t>
            </a:r>
            <a:r>
              <a:rPr lang="ru-RU" sz="2400" b="1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наукової</a:t>
            </a:r>
            <a:r>
              <a:rPr lang="ru-RU" sz="2400" b="1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(</a:t>
            </a: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творчої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) </a:t>
            </a: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діяльності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, </a:t>
            </a: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здобуття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</a:t>
            </a: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якісної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</a:t>
            </a: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освіти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, </a:t>
            </a: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утвердження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в </a:t>
            </a: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суспільстві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</a:t>
            </a: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довіри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до </a:t>
            </a: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результатів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</a:t>
            </a: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навчання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і </a:t>
            </a: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наукових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(</a:t>
            </a: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творчих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) </a:t>
            </a: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досягнень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, а </a:t>
            </a: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також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</a:t>
            </a: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формування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</a:t>
            </a: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поваги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до </a:t>
            </a: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честі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та </a:t>
            </a: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гідності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 </a:t>
            </a:r>
            <a:r>
              <a:rPr lang="ru-RU" sz="2400" b="0" i="0" u="none" strike="noStrike" dirty="0" err="1">
                <a:solidFill>
                  <a:srgbClr val="333333"/>
                </a:solidFill>
                <a:effectLst/>
                <a:latin typeface="Helvetica" pitchFamily="2" charset="0"/>
              </a:rPr>
              <a:t>людини</a:t>
            </a:r>
            <a:r>
              <a:rPr lang="ru-RU" sz="2400" b="0" i="0" u="none" strike="noStrike" dirty="0">
                <a:solidFill>
                  <a:srgbClr val="333333"/>
                </a:solidFill>
                <a:effectLst/>
                <a:latin typeface="Helvetica" pitchFamily="2" charset="0"/>
              </a:rPr>
              <a:t>.</a:t>
            </a:r>
            <a:endParaRPr lang="ru-RU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42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98BE1E47-51B7-3B79-F607-795FFB571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696200" cy="990600"/>
          </a:xfrm>
        </p:spPr>
        <p:txBody>
          <a:bodyPr/>
          <a:lstStyle/>
          <a:p>
            <a:pPr eaLnBrk="1" hangingPunct="1"/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Академічна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доброчесність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: </a:t>
            </a:r>
            <a:b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Зміни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до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нормативних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актів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України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-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перспективи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наукових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напрацювань</a:t>
            </a:r>
            <a:endParaRPr lang="uk-UA" altLang="ru-RU" sz="2400" dirty="0"/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00EAFB8-9839-2568-7A32-6B5EE12EB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57200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ru-RU" altLang="ru-RU" sz="2000" i="1" dirty="0">
                <a:solidFill>
                  <a:schemeClr val="accent2">
                    <a:lumMod val="50000"/>
                  </a:schemeClr>
                </a:solidFill>
              </a:rPr>
              <a:t>Закон </a:t>
            </a:r>
            <a:r>
              <a:rPr lang="ru-RU" altLang="ru-RU" sz="2000" i="1" dirty="0" err="1">
                <a:solidFill>
                  <a:schemeClr val="accent2">
                    <a:lumMod val="50000"/>
                  </a:schemeClr>
                </a:solidFill>
              </a:rPr>
              <a:t>України</a:t>
            </a:r>
            <a:r>
              <a:rPr lang="ru-RU" altLang="ru-RU" sz="2000" i="1" dirty="0">
                <a:solidFill>
                  <a:schemeClr val="accent2">
                    <a:lumMod val="50000"/>
                  </a:schemeClr>
                </a:solidFill>
              </a:rPr>
              <a:t> Про </a:t>
            </a:r>
            <a:r>
              <a:rPr lang="ru-RU" altLang="ru-RU" sz="2000" i="1" dirty="0" err="1">
                <a:solidFill>
                  <a:schemeClr val="accent2">
                    <a:lumMod val="50000"/>
                  </a:schemeClr>
                </a:solidFill>
              </a:rPr>
              <a:t>академічну</a:t>
            </a:r>
            <a:r>
              <a:rPr lang="ru-RU" altLang="ru-RU" sz="20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ru-RU" sz="2000" i="1" dirty="0" err="1">
                <a:solidFill>
                  <a:schemeClr val="accent2">
                    <a:lumMod val="50000"/>
                  </a:schemeClr>
                </a:solidFill>
              </a:rPr>
              <a:t>доброчесність</a:t>
            </a:r>
            <a:endParaRPr lang="ru-RU" altLang="ru-RU" sz="2000" i="1" dirty="0">
              <a:solidFill>
                <a:schemeClr val="accent2">
                  <a:lumMod val="50000"/>
                </a:schemeClr>
              </a:solidFill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ru-RU" altLang="ru-RU" sz="1600" dirty="0"/>
              <a:t>	</a:t>
            </a:r>
            <a:endParaRPr lang="uk-UA" altLang="en-UA" sz="1600" b="1" i="1" dirty="0">
              <a:cs typeface="Times New Roman" panose="02020603050405020304" pitchFamily="18" charset="0"/>
            </a:endParaRPr>
          </a:p>
          <a:p>
            <a:pPr algn="ctr"/>
            <a:r>
              <a:rPr lang="ru-RU" sz="2000" b="1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Стаття</a:t>
            </a:r>
            <a:r>
              <a:rPr lang="ru-RU" sz="2000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2. Сфера </a:t>
            </a:r>
            <a:r>
              <a:rPr lang="ru-RU" sz="2000" b="1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дії</a:t>
            </a:r>
            <a:r>
              <a:rPr lang="ru-RU" sz="2000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Закону</a:t>
            </a:r>
          </a:p>
          <a:p>
            <a:pPr marL="0" indent="0" algn="just">
              <a:buNone/>
            </a:pP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Закон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поширюється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суспільні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відносини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виникають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зв’язку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1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провадженням</a:t>
            </a:r>
            <a:r>
              <a:rPr lang="ru-RU" sz="20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академічної</a:t>
            </a:r>
            <a:r>
              <a:rPr lang="ru-RU" sz="20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яка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охоплює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наукову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науково-педагогічну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педагогічну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викладацьку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навчальну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здобувачів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освіти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освітню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закладів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освіти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наукових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установ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створення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оцінювання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проектів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освіти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науки;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створення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рецензування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наукове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редагування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академічних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творів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вступні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випробування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у закладах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освіти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наукових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установах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здійснення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процедур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внутрішнього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зовнішнього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освіти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sz="2000" b="0" i="0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54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98BE1E47-51B7-3B79-F607-795FFB571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696200" cy="990600"/>
          </a:xfrm>
        </p:spPr>
        <p:txBody>
          <a:bodyPr/>
          <a:lstStyle/>
          <a:p>
            <a:pPr eaLnBrk="1" hangingPunct="1"/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Академічна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доброчесність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: </a:t>
            </a:r>
            <a:b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Зміни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до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нормативних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актів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України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-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перспективи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наукових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напрацювань</a:t>
            </a:r>
            <a:endParaRPr lang="uk-UA" altLang="ru-RU" sz="2400" dirty="0"/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00EAFB8-9839-2568-7A32-6B5EE12EB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" y="1237445"/>
            <a:ext cx="8001000" cy="487680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ru-RU" altLang="ru-RU" sz="2000" i="1" dirty="0">
                <a:solidFill>
                  <a:schemeClr val="accent2">
                    <a:lumMod val="50000"/>
                  </a:schemeClr>
                </a:solidFill>
              </a:rPr>
              <a:t>Закон </a:t>
            </a:r>
            <a:r>
              <a:rPr lang="ru-RU" altLang="ru-RU" sz="2000" i="1" dirty="0" err="1">
                <a:solidFill>
                  <a:schemeClr val="accent2">
                    <a:lumMod val="50000"/>
                  </a:schemeClr>
                </a:solidFill>
              </a:rPr>
              <a:t>України</a:t>
            </a:r>
            <a:r>
              <a:rPr lang="ru-RU" altLang="ru-RU" sz="2000" i="1" dirty="0">
                <a:solidFill>
                  <a:schemeClr val="accent2">
                    <a:lumMod val="50000"/>
                  </a:schemeClr>
                </a:solidFill>
              </a:rPr>
              <a:t> Про </a:t>
            </a:r>
            <a:r>
              <a:rPr lang="ru-RU" altLang="ru-RU" sz="2000" i="1" dirty="0" err="1">
                <a:solidFill>
                  <a:schemeClr val="accent2">
                    <a:lumMod val="50000"/>
                  </a:schemeClr>
                </a:solidFill>
              </a:rPr>
              <a:t>академічну</a:t>
            </a:r>
            <a:r>
              <a:rPr lang="ru-RU" altLang="ru-RU" sz="20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ru-RU" sz="2000" i="1" dirty="0" err="1">
                <a:solidFill>
                  <a:schemeClr val="accent2">
                    <a:lumMod val="50000"/>
                  </a:schemeClr>
                </a:solidFill>
              </a:rPr>
              <a:t>доброчесність</a:t>
            </a:r>
            <a:r>
              <a:rPr lang="ru-RU" altLang="ru-RU" dirty="0"/>
              <a:t>	</a:t>
            </a:r>
            <a:endParaRPr lang="uk-UA" altLang="en-UA" sz="2400" b="1" i="1" dirty="0">
              <a:cs typeface="Times New Roman" panose="02020603050405020304" pitchFamily="18" charset="0"/>
            </a:endParaRPr>
          </a:p>
          <a:p>
            <a:pPr algn="just"/>
            <a:r>
              <a:rPr lang="ru-RU" sz="2000" b="1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Стаття</a:t>
            </a:r>
            <a:r>
              <a:rPr lang="ru-RU" sz="2000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2. Сфера </a:t>
            </a:r>
            <a:r>
              <a:rPr lang="ru-RU" sz="2000" b="1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дії</a:t>
            </a:r>
            <a:r>
              <a:rPr lang="ru-RU" sz="2000" b="1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Закону </a:t>
            </a:r>
            <a:r>
              <a:rPr lang="ru-RU" sz="200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sz="200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прод</a:t>
            </a:r>
            <a:r>
              <a:rPr lang="ru-RU" sz="200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олімпіад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турнірів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конкурсів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змагань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заходів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змагального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характеру у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освіти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і науки та участь у таких заходах 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далі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конкурси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присудження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наукових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ступенів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ступенів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освіти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присвоєння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вчених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педагогічних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звань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кваліфікаційних</a:t>
            </a:r>
            <a:r>
              <a:rPr lang="ru-RU" sz="20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категорій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обрання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дійсних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членів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академіків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 і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членів-кореспондентів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Національної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академії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наук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національних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галузевих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академій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наук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України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атестацію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наукових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працівників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державну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атестацію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наукових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установ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закладів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вищої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освіти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частині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провадження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ними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наукової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науково-технічної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здійснення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наукової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науково-технічної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експертизи</a:t>
            </a:r>
            <a:r>
              <a:rPr lang="ru-RU" sz="20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5729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98BE1E47-51B7-3B79-F607-795FFB571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696200" cy="990600"/>
          </a:xfrm>
        </p:spPr>
        <p:txBody>
          <a:bodyPr/>
          <a:lstStyle/>
          <a:p>
            <a:pPr eaLnBrk="1" hangingPunct="1"/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Академічна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доброчесність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: </a:t>
            </a:r>
            <a:b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Зміни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до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нормативних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актів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України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-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перспективи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наукових</a:t>
            </a:r>
            <a:r>
              <a:rPr lang="ru-RU" sz="2400" b="1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ru-RU" sz="2400" b="1" i="0" u="none" strike="noStrike" dirty="0" err="1">
                <a:solidFill>
                  <a:srgbClr val="FFFFFF"/>
                </a:solidFill>
                <a:effectLst/>
                <a:latin typeface="Helvetica" pitchFamily="2" charset="0"/>
              </a:rPr>
              <a:t>напрацювань</a:t>
            </a:r>
            <a:endParaRPr lang="uk-UA" altLang="ru-RU" sz="2400" dirty="0"/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00EAFB8-9839-2568-7A32-6B5EE12EB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724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dirty="0"/>
              <a:t>	</a:t>
            </a:r>
            <a:r>
              <a:rPr lang="uk-UA" sz="2400" b="1" dirty="0">
                <a:effectLst/>
                <a:ea typeface="Times New Roman" panose="02020603050405020304" pitchFamily="18" charset="0"/>
              </a:rPr>
              <a:t>Увага!!!</a:t>
            </a:r>
            <a:r>
              <a:rPr lang="uk-UA" altLang="en-UA" sz="2400" b="1" i="1" dirty="0"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uk-UA" sz="2400" b="1" dirty="0">
                <a:solidFill>
                  <a:srgbClr val="7030A0"/>
                </a:solidFill>
                <a:ea typeface="Times New Roman" panose="02020603050405020304" pitchFamily="18" charset="0"/>
              </a:rPr>
              <a:t>Ст. 5. Академічна доброчесність у педагогічній, науково-педагогічній, викладацькій діяльності.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uk-UA" sz="2400" b="1" dirty="0">
                <a:solidFill>
                  <a:srgbClr val="7030A0"/>
                </a:solidFill>
                <a:ea typeface="Times New Roman" panose="02020603050405020304" pitchFamily="18" charset="0"/>
              </a:rPr>
              <a:t>Ст. 6. Академічна доброчесність у науковій діяльності.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uk-UA" sz="2400" b="1" dirty="0">
                <a:solidFill>
                  <a:srgbClr val="7030A0"/>
                </a:solidFill>
                <a:ea typeface="Times New Roman" panose="02020603050405020304" pitchFamily="18" charset="0"/>
              </a:rPr>
              <a:t>Ст. 7. Академічна доброчесність у навчальній діяльності здобувачів освіти.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uk-UA" sz="2400" b="1" dirty="0">
                <a:solidFill>
                  <a:srgbClr val="7030A0"/>
                </a:solidFill>
                <a:ea typeface="Times New Roman" panose="02020603050405020304" pitchFamily="18" charset="0"/>
              </a:rPr>
              <a:t>Ст. 8. Академічна доброчесність під час створення та оприлюднення академічних творів.</a:t>
            </a:r>
          </a:p>
          <a:p>
            <a:pPr algn="ctr" eaLnBrk="1" hangingPunct="1">
              <a:buFont typeface="Wingdings" pitchFamily="2" charset="2"/>
              <a:buChar char="Ø"/>
            </a:pPr>
            <a:endParaRPr lang="uk-UA" sz="2400" b="1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algn="ctr" eaLnBrk="1" hangingPunct="1">
              <a:buFont typeface="Wingdings" pitchFamily="2" charset="2"/>
              <a:buChar char="Ø"/>
            </a:pPr>
            <a:endParaRPr lang="uk-UA" sz="2400" b="1" dirty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algn="ctr" eaLnBrk="1" hangingPunct="1">
              <a:buFont typeface="Wingdings" pitchFamily="2" charset="2"/>
              <a:buChar char="Ø"/>
            </a:pPr>
            <a:endParaRPr lang="uk-UA" sz="2400" b="1" dirty="0">
              <a:solidFill>
                <a:srgbClr val="7030A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662708"/>
      </p:ext>
    </p:extLst>
  </p:cSld>
  <p:clrMapOvr>
    <a:masterClrMapping/>
  </p:clrMapOvr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2743</TotalTime>
  <Words>1131</Words>
  <Application>Microsoft Macintosh PowerPoint</Application>
  <PresentationFormat>On-screen Show (4:3)</PresentationFormat>
  <Paragraphs>123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Helvetica</vt:lpstr>
      <vt:lpstr>Symbol</vt:lpstr>
      <vt:lpstr>Times New Roman</vt:lpstr>
      <vt:lpstr>Verdana</vt:lpstr>
      <vt:lpstr>Wingdings</vt:lpstr>
      <vt:lpstr>Скругленный</vt:lpstr>
      <vt:lpstr>Академічна доброчесність:  Зміни до нормативних актів України - перспективи наукових напрацювань</vt:lpstr>
      <vt:lpstr>Академічна доброчесність:  Зміни до нормативних актів України - перспективи наукових напрацювань</vt:lpstr>
      <vt:lpstr>Академічна доброчесність:  Зміни до нормативних актів України - перспективи наукових напрацювань</vt:lpstr>
      <vt:lpstr>Академічна доброчесність:  Зміни до нормативних актів України - перспективи наукових напрацювань</vt:lpstr>
      <vt:lpstr>Академічна доброчесність:  Зміни до нормативних актів України - перспективи наукових напрацювань</vt:lpstr>
      <vt:lpstr>Академічна доброчесність:  Зміни до нормативних актів України - перспективи наукових напрацювань</vt:lpstr>
      <vt:lpstr>Академічна доброчесність:  Зміни до нормативних актів України - перспективи наукових напрацювань</vt:lpstr>
      <vt:lpstr>Академічна доброчесність:  Зміни до нормативних актів України - перспективи наукових напрацювань</vt:lpstr>
      <vt:lpstr>Академічна доброчесність:  Зміни до нормативних актів України - перспективи наукових напрацювань</vt:lpstr>
      <vt:lpstr>Академічна доброчесність:  Зміни до нормативних актів України - перспективи наукових напрацювань</vt:lpstr>
      <vt:lpstr>Академічна доброчесність:  Зміни до нормативних актів України - перспективи наукових напрацювань</vt:lpstr>
      <vt:lpstr>Академічна доброчесність:  Зміни до нормативних актів України - перспективи наукових напрацювань</vt:lpstr>
      <vt:lpstr>Академічна доброчесність:  Зміни до нормативних актів України - перспективи наукових напрацювань</vt:lpstr>
      <vt:lpstr>Академічна доброчесність:  Зміни до нормативних актів України - перспективи наукових напрацювань</vt:lpstr>
      <vt:lpstr>Академічна доброчесність:  Зміни до нормативних актів України - перспективи наукових напрацювань</vt:lpstr>
      <vt:lpstr>Ukraine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Натали</dc:creator>
  <cp:lastModifiedBy>Наталія Терентьєва</cp:lastModifiedBy>
  <cp:revision>120</cp:revision>
  <cp:lastPrinted>1601-01-01T00:00:00Z</cp:lastPrinted>
  <dcterms:created xsi:type="dcterms:W3CDTF">2013-04-16T20:52:42Z</dcterms:created>
  <dcterms:modified xsi:type="dcterms:W3CDTF">2026-04-03T11:02:56Z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