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6479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0046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0412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2922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661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6211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9818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6785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4444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0498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7202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233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3546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4632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6193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1538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6991A-A097-412D-97CE-86E1CE69750E}" type="datetimeFigureOut">
              <a:rPr lang="LID4096" smtClean="0"/>
              <a:t>09/09/2025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DC3FD53-5DEF-46A3-A8E0-B1F8CC96972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0809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sma.ks.ua/?page_id=312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on.gov.ua/nauka/nauka-2/atestatsiya-kadriv-vishchoi-kvalifikatsii/naukovi-fakhovi-vidanny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2B89F3-6C3D-9DA2-FAB2-A83AF8489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9809" y="1657752"/>
            <a:ext cx="10591061" cy="2630162"/>
          </a:xfrm>
        </p:spPr>
        <p:txBody>
          <a:bodyPr>
            <a:noAutofit/>
          </a:bodyPr>
          <a:lstStyle/>
          <a:p>
            <a:r>
              <a:rPr lang="uk-U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ДО ЗАХИСТУ ДИСЕРТАЦІЇ ДОКТОРА ФІЛОСОФІЇ</a:t>
            </a:r>
            <a:endParaRPr lang="LID4096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4BE685D4-422D-23CD-0504-04117AC96F8A}"/>
              </a:ext>
            </a:extLst>
          </p:cNvPr>
          <p:cNvSpPr txBox="1">
            <a:spLocks/>
          </p:cNvSpPr>
          <p:nvPr/>
        </p:nvSpPr>
        <p:spPr>
          <a:xfrm>
            <a:off x="1197006" y="479318"/>
            <a:ext cx="10256668" cy="807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Херсонська державна морська академія</a:t>
            </a:r>
            <a:endParaRPr lang="LID4096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AF74DCE-6BBA-785D-B831-2C0052BE428E}"/>
              </a:ext>
            </a:extLst>
          </p:cNvPr>
          <p:cNvSpPr txBox="1">
            <a:spLocks/>
          </p:cNvSpPr>
          <p:nvPr/>
        </p:nvSpPr>
        <p:spPr>
          <a:xfrm>
            <a:off x="7199790" y="5049098"/>
            <a:ext cx="4253884" cy="12629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 аспірантури та докторантури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09.09.2025 р.</a:t>
            </a:r>
            <a:endParaRPr lang="LID4096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CDAD034-2CDC-7D2E-63BF-EB99AFB01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090" y="332212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28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080056-7699-5C1F-1A0E-997BB005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714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/>
              <a:t>       Формування складу Разової спеціалізованої      вченої ради (</a:t>
            </a:r>
            <a:r>
              <a:rPr lang="ru-RU" sz="3600" dirty="0"/>
              <a:t>Постанова КМУ № 44 </a:t>
            </a:r>
            <a:r>
              <a:rPr lang="ru-RU" sz="3600" dirty="0" err="1"/>
              <a:t>від</a:t>
            </a:r>
            <a:r>
              <a:rPr lang="ru-RU" sz="3600" dirty="0"/>
              <a:t> 12.01.2022)</a:t>
            </a:r>
            <a:endParaRPr lang="LID4096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97F419-64A1-16E9-00DB-4A8F2BFA4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/>
              <a:t>голова (1 особа) </a:t>
            </a:r>
            <a:r>
              <a:rPr lang="ru-RU" dirty="0"/>
              <a:t>- особа, яка за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науково-педагогічним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закладу,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доктора наук та є </a:t>
            </a:r>
            <a:r>
              <a:rPr lang="ru-RU" dirty="0" err="1"/>
              <a:t>компетентним</a:t>
            </a:r>
            <a:r>
              <a:rPr lang="ru-RU" dirty="0"/>
              <a:t> </a:t>
            </a:r>
            <a:r>
              <a:rPr lang="ru-RU" dirty="0" err="1"/>
              <a:t>вченим</a:t>
            </a:r>
            <a:r>
              <a:rPr lang="ru-RU" dirty="0"/>
              <a:t> за </a:t>
            </a:r>
            <a:r>
              <a:rPr lang="ru-RU" b="1" dirty="0"/>
              <a:t>тематикою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r>
              <a:rPr lang="ru-RU" b="1" dirty="0" err="1"/>
              <a:t>здобувача</a:t>
            </a:r>
            <a:r>
              <a:rPr lang="ru-RU" dirty="0"/>
              <a:t>;</a:t>
            </a:r>
          </a:p>
          <a:p>
            <a:pPr algn="just"/>
            <a:r>
              <a:rPr lang="ru-RU" b="1" dirty="0"/>
              <a:t>Рецензент (2 особи)</a:t>
            </a:r>
            <a:r>
              <a:rPr lang="ru-RU" dirty="0"/>
              <a:t> - особа, яка за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науково-педагогічним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закладу,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утворена</a:t>
            </a:r>
            <a:r>
              <a:rPr lang="ru-RU" dirty="0"/>
              <a:t> </a:t>
            </a:r>
            <a:r>
              <a:rPr lang="ru-RU" dirty="0" err="1"/>
              <a:t>разова</a:t>
            </a:r>
            <a:r>
              <a:rPr lang="ru-RU" dirty="0"/>
              <a:t> рада,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та є </a:t>
            </a:r>
            <a:r>
              <a:rPr lang="ru-RU" dirty="0" err="1"/>
              <a:t>компетентним</a:t>
            </a:r>
            <a:r>
              <a:rPr lang="ru-RU" dirty="0"/>
              <a:t> </a:t>
            </a:r>
            <a:r>
              <a:rPr lang="ru-RU" dirty="0" err="1"/>
              <a:t>вченим</a:t>
            </a:r>
            <a:r>
              <a:rPr lang="ru-RU" dirty="0"/>
              <a:t> за </a:t>
            </a:r>
            <a:r>
              <a:rPr lang="ru-RU" b="1" dirty="0"/>
              <a:t>тематикою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r>
              <a:rPr lang="ru-RU" b="1" dirty="0" err="1"/>
              <a:t>здобувача</a:t>
            </a:r>
            <a:r>
              <a:rPr lang="ru-RU" dirty="0"/>
              <a:t>;</a:t>
            </a:r>
          </a:p>
          <a:p>
            <a:pPr algn="just"/>
            <a:r>
              <a:rPr lang="ru-RU" b="1" dirty="0" err="1"/>
              <a:t>офіційний</a:t>
            </a:r>
            <a:r>
              <a:rPr lang="ru-RU" b="1" dirty="0"/>
              <a:t> </a:t>
            </a:r>
            <a:r>
              <a:rPr lang="ru-RU" b="1" dirty="0" err="1"/>
              <a:t>опонент</a:t>
            </a:r>
            <a:r>
              <a:rPr lang="ru-RU" b="1" dirty="0"/>
              <a:t> (2 особи)</a:t>
            </a:r>
            <a:r>
              <a:rPr lang="ru-RU" dirty="0"/>
              <a:t> - особа, яка є </a:t>
            </a:r>
            <a:r>
              <a:rPr lang="ru-RU" dirty="0" err="1"/>
              <a:t>науково-педагогічним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і </a:t>
            </a:r>
            <a:r>
              <a:rPr lang="ru-RU" b="1" dirty="0"/>
              <a:t>НЕ ПРАЦЮЄ У ЗАКЛАДІ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утворена</a:t>
            </a:r>
            <a:r>
              <a:rPr lang="ru-RU" dirty="0"/>
              <a:t> </a:t>
            </a:r>
            <a:r>
              <a:rPr lang="ru-RU" dirty="0" err="1"/>
              <a:t>разова</a:t>
            </a:r>
            <a:r>
              <a:rPr lang="ru-RU" dirty="0"/>
              <a:t> </a:t>
            </a:r>
            <a:r>
              <a:rPr lang="ru-RU" dirty="0" err="1"/>
              <a:t>спеціалізована</a:t>
            </a:r>
            <a:r>
              <a:rPr lang="ru-RU" dirty="0"/>
              <a:t> </a:t>
            </a:r>
            <a:r>
              <a:rPr lang="ru-RU" dirty="0" err="1"/>
              <a:t>вчена</a:t>
            </a:r>
            <a:r>
              <a:rPr lang="ru-RU" dirty="0"/>
              <a:t> рада,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та є </a:t>
            </a:r>
            <a:r>
              <a:rPr lang="ru-RU" dirty="0" err="1"/>
              <a:t>компетентним</a:t>
            </a:r>
            <a:r>
              <a:rPr lang="ru-RU" dirty="0"/>
              <a:t> </a:t>
            </a:r>
            <a:r>
              <a:rPr lang="ru-RU" dirty="0" err="1"/>
              <a:t>вченим</a:t>
            </a:r>
            <a:r>
              <a:rPr lang="ru-RU" dirty="0"/>
              <a:t> за </a:t>
            </a:r>
            <a:r>
              <a:rPr lang="ru-RU" b="1" dirty="0"/>
              <a:t>тематикою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r>
              <a:rPr lang="ru-RU" b="1" dirty="0" err="1"/>
              <a:t>здобувача</a:t>
            </a:r>
            <a:r>
              <a:rPr lang="ru-RU" dirty="0"/>
              <a:t>;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5A86D2E-1CA8-65A7-2B10-D4C1CF978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05" y="5518705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8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9C4BD-5347-3762-F18C-59B4EE71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43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Вимоги до складу </a:t>
            </a:r>
            <a:br>
              <a:rPr lang="uk-UA" dirty="0"/>
            </a:br>
            <a:r>
              <a:rPr lang="uk-UA" dirty="0"/>
              <a:t>Разової спеціалізованої вченої ради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157F1F-BEAC-4B8A-CC1D-F1AC7435B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 пп.15:</a:t>
            </a:r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опоненти</a:t>
            </a:r>
            <a:r>
              <a:rPr lang="ru-RU" dirty="0"/>
              <a:t> </a:t>
            </a:r>
            <a:r>
              <a:rPr lang="ru-RU" b="1" dirty="0"/>
              <a:t>не </a:t>
            </a:r>
            <a:r>
              <a:rPr lang="ru-RU" b="1" dirty="0" err="1"/>
              <a:t>можуть</a:t>
            </a:r>
            <a:r>
              <a:rPr lang="ru-RU" dirty="0"/>
              <a:t>:</a:t>
            </a:r>
          </a:p>
          <a:p>
            <a:pPr lvl="1" algn="just"/>
            <a:r>
              <a:rPr lang="ru-RU" dirty="0" err="1"/>
              <a:t>працювати</a:t>
            </a:r>
            <a:r>
              <a:rPr lang="ru-RU" dirty="0"/>
              <a:t> в одному і тому ж </a:t>
            </a:r>
            <a:r>
              <a:rPr lang="ru-RU" dirty="0" err="1"/>
              <a:t>закладі</a:t>
            </a:r>
            <a:r>
              <a:rPr lang="ru-RU" dirty="0"/>
              <a:t>;</a:t>
            </a:r>
          </a:p>
          <a:p>
            <a:pPr lvl="1" algn="just"/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 за </a:t>
            </a:r>
            <a:r>
              <a:rPr lang="ru-RU" dirty="0" err="1"/>
              <a:t>останні</a:t>
            </a:r>
            <a:r>
              <a:rPr lang="ru-RU" dirty="0"/>
              <a:t> </a:t>
            </a:r>
            <a:r>
              <a:rPr lang="ru-RU" dirty="0" err="1"/>
              <a:t>п’ять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головою, рецензентами,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керівником</a:t>
            </a:r>
            <a:r>
              <a:rPr lang="ru-RU" dirty="0"/>
              <a:t> та </a:t>
            </a:r>
            <a:r>
              <a:rPr lang="ru-RU" dirty="0" err="1"/>
              <a:t>аспірантом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Голова та </a:t>
            </a:r>
            <a:r>
              <a:rPr lang="ru-RU" dirty="0" err="1"/>
              <a:t>рецензенти</a:t>
            </a:r>
            <a:r>
              <a:rPr lang="ru-RU" dirty="0"/>
              <a:t>:</a:t>
            </a:r>
          </a:p>
          <a:p>
            <a:pPr lvl="1" algn="just"/>
            <a:r>
              <a:rPr lang="ru-RU" dirty="0" err="1"/>
              <a:t>Рецензенти</a:t>
            </a:r>
            <a:r>
              <a:rPr lang="ru-RU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 </a:t>
            </a:r>
            <a:r>
              <a:rPr lang="ru-RU" b="1" dirty="0" err="1"/>
              <a:t>мати</a:t>
            </a:r>
            <a:r>
              <a:rPr lang="ru-RU" b="1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та головою, </a:t>
            </a:r>
            <a:r>
              <a:rPr lang="ru-RU" dirty="0" err="1"/>
              <a:t>але</a:t>
            </a:r>
            <a:r>
              <a:rPr lang="ru-RU" dirty="0"/>
              <a:t> не </a:t>
            </a:r>
            <a:r>
              <a:rPr lang="ru-RU" dirty="0" err="1"/>
              <a:t>всі</a:t>
            </a:r>
            <a:r>
              <a:rPr lang="ru-RU" dirty="0"/>
              <a:t> три!!</a:t>
            </a:r>
          </a:p>
          <a:p>
            <a:pPr lvl="1" algn="just"/>
            <a:r>
              <a:rPr lang="ru-RU" dirty="0"/>
              <a:t>Голова та </a:t>
            </a:r>
            <a:r>
              <a:rPr lang="ru-RU" dirty="0" err="1"/>
              <a:t>рецензенти</a:t>
            </a:r>
            <a:r>
              <a:rPr lang="ru-RU" dirty="0"/>
              <a:t> </a:t>
            </a:r>
            <a:r>
              <a:rPr lang="ru-RU" b="1" dirty="0"/>
              <a:t>не </a:t>
            </a:r>
            <a:r>
              <a:rPr lang="ru-RU" b="1" dirty="0" err="1"/>
              <a:t>можуть</a:t>
            </a:r>
            <a:r>
              <a:rPr lang="ru-RU" b="1" dirty="0"/>
              <a:t> </a:t>
            </a:r>
            <a:r>
              <a:rPr lang="ru-RU" b="1" dirty="0" err="1"/>
              <a:t>мати</a:t>
            </a:r>
            <a:r>
              <a:rPr lang="ru-RU" b="1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 </a:t>
            </a:r>
            <a:r>
              <a:rPr lang="ru-RU" b="1" dirty="0"/>
              <a:t>з </a:t>
            </a:r>
            <a:r>
              <a:rPr lang="ru-RU" b="1" dirty="0" err="1"/>
              <a:t>аспірантом</a:t>
            </a:r>
            <a:r>
              <a:rPr lang="ru-RU" dirty="0"/>
              <a:t>.</a:t>
            </a:r>
          </a:p>
          <a:p>
            <a:pPr lvl="1" algn="just"/>
            <a:r>
              <a:rPr lang="ru-RU" dirty="0"/>
              <a:t>Одна особа </a:t>
            </a:r>
            <a:r>
              <a:rPr lang="ru-RU" dirty="0" err="1"/>
              <a:t>протягом</a:t>
            </a:r>
            <a:r>
              <a:rPr lang="ru-RU" dirty="0"/>
              <a:t> календарного року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участь як член </a:t>
            </a:r>
            <a:r>
              <a:rPr lang="ru-RU" dirty="0" err="1"/>
              <a:t>разової</a:t>
            </a:r>
            <a:r>
              <a:rPr lang="ru-RU" dirty="0"/>
              <a:t> ради не </a:t>
            </a:r>
            <a:r>
              <a:rPr lang="ru-RU" dirty="0" err="1"/>
              <a:t>більш</a:t>
            </a:r>
            <a:r>
              <a:rPr lang="ru-RU" dirty="0"/>
              <a:t> як у восьми </a:t>
            </a:r>
            <a:r>
              <a:rPr lang="ru-RU" dirty="0" err="1"/>
              <a:t>захистах</a:t>
            </a:r>
            <a:r>
              <a:rPr lang="ru-RU" dirty="0"/>
              <a:t> </a:t>
            </a:r>
            <a:r>
              <a:rPr lang="ru-RU" dirty="0" err="1"/>
              <a:t>дисертацій</a:t>
            </a:r>
            <a:r>
              <a:rPr lang="ru-RU" dirty="0"/>
              <a:t>.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8A5FE1-0A7A-6D8F-B5A2-2A8192733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170" y="266239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013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5A3D7-71BA-5F73-7301-C5CE71056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223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Вимоги до складу </a:t>
            </a:r>
            <a:br>
              <a:rPr lang="uk-UA" dirty="0"/>
            </a:br>
            <a:r>
              <a:rPr lang="uk-UA" dirty="0"/>
              <a:t>Разової спеціалізованої вченої ради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C14C41-2B78-DFD8-0225-6DEFC1996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uk-UA" dirty="0"/>
              <a:t>Згідно пп.16:</a:t>
            </a:r>
          </a:p>
          <a:p>
            <a:pPr marL="0" indent="0">
              <a:buNone/>
            </a:pPr>
            <a:r>
              <a:rPr lang="uk-UA" dirty="0"/>
              <a:t>Особа не може входити до складу разової ради у разі, якщо вона:</a:t>
            </a:r>
          </a:p>
          <a:p>
            <a:pPr lvl="1"/>
            <a:r>
              <a:rPr lang="uk-UA" dirty="0"/>
              <a:t>є науковим керівником здобувача;</a:t>
            </a:r>
          </a:p>
          <a:p>
            <a:pPr lvl="1"/>
            <a:r>
              <a:rPr lang="uk-UA" dirty="0"/>
              <a:t>є керівником закладу, в якому утворюється разова рада;</a:t>
            </a:r>
          </a:p>
          <a:p>
            <a:pPr lvl="1"/>
            <a:r>
              <a:rPr lang="uk-UA" dirty="0"/>
              <a:t>є співавтором наукових публікацій здобувача;</a:t>
            </a:r>
          </a:p>
          <a:p>
            <a:pPr lvl="1"/>
            <a:r>
              <a:rPr lang="uk-UA" dirty="0"/>
              <a:t>має реальний чи потенційний конфлікт інтересів щодо здобувача та/або його наукового керівника, та/або іншого члена разової ради;</a:t>
            </a:r>
          </a:p>
          <a:p>
            <a:pPr lvl="1"/>
            <a:r>
              <a:rPr lang="uk-UA" dirty="0"/>
              <a:t>притягувалася до академічної відповідальності за порушення академічної доброчесності</a:t>
            </a:r>
          </a:p>
          <a:p>
            <a:pPr lvl="1"/>
            <a:r>
              <a:rPr lang="uk-UA" dirty="0"/>
              <a:t>не володіє мовою захисту дисертації</a:t>
            </a:r>
          </a:p>
          <a:p>
            <a:pPr lvl="1"/>
            <a:r>
              <a:rPr lang="uk-UA" dirty="0"/>
              <a:t>диплом доктора філософії (кандидата наук) менше ніж за три роки до дати утворення разової ради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842F46-5A3F-DD6D-0AAD-DF0042D95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0358" y="365125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88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99C46-B671-806E-836D-1C499818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6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Компетентність члена разової </a:t>
            </a:r>
            <a:br>
              <a:rPr lang="uk-UA" dirty="0"/>
            </a:br>
            <a:r>
              <a:rPr lang="uk-UA" dirty="0"/>
              <a:t>спеціалізованої вченої ради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110B7C-970F-ACC7-5C59-CE3661554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396"/>
            <a:ext cx="10720526" cy="51966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1700" dirty="0" err="1"/>
              <a:t>Згідно</a:t>
            </a:r>
            <a:r>
              <a:rPr lang="ru-RU" sz="1700" dirty="0"/>
              <a:t> пп.14:</a:t>
            </a:r>
          </a:p>
          <a:p>
            <a:pPr marL="0" indent="0" algn="just">
              <a:buNone/>
            </a:pPr>
            <a:r>
              <a:rPr lang="ru-RU" sz="1700" dirty="0" err="1"/>
              <a:t>Компетентність</a:t>
            </a:r>
            <a:r>
              <a:rPr lang="ru-RU" sz="1700" dirty="0"/>
              <a:t> </a:t>
            </a:r>
            <a:r>
              <a:rPr lang="ru-RU" sz="1700" dirty="0" err="1"/>
              <a:t>членів</a:t>
            </a:r>
            <a:r>
              <a:rPr lang="ru-RU" sz="1700" dirty="0"/>
              <a:t> РСВР </a:t>
            </a:r>
            <a:r>
              <a:rPr lang="ru-RU" sz="1700" dirty="0" err="1"/>
              <a:t>визначається</a:t>
            </a:r>
            <a:r>
              <a:rPr lang="ru-RU" sz="1700" dirty="0"/>
              <a:t> </a:t>
            </a:r>
            <a:r>
              <a:rPr lang="ru-RU" sz="1700" dirty="0" err="1"/>
              <a:t>наявністю</a:t>
            </a:r>
            <a:r>
              <a:rPr lang="ru-RU" sz="1700" dirty="0"/>
              <a:t> не </a:t>
            </a:r>
            <a:r>
              <a:rPr lang="ru-RU" sz="1700" dirty="0" err="1"/>
              <a:t>менше</a:t>
            </a:r>
            <a:r>
              <a:rPr lang="ru-RU" sz="1700" dirty="0"/>
              <a:t> </a:t>
            </a:r>
            <a:r>
              <a:rPr lang="ru-RU" sz="1700" dirty="0" err="1"/>
              <a:t>трьох</a:t>
            </a:r>
            <a:r>
              <a:rPr lang="ru-RU" sz="1700" dirty="0"/>
              <a:t> </a:t>
            </a:r>
            <a:r>
              <a:rPr lang="ru-RU" sz="1700" dirty="0" err="1"/>
              <a:t>наукових</a:t>
            </a:r>
            <a:r>
              <a:rPr lang="ru-RU" sz="1700" dirty="0"/>
              <a:t> </a:t>
            </a:r>
            <a:r>
              <a:rPr lang="ru-RU" sz="1700" dirty="0" err="1"/>
              <a:t>публікацій</a:t>
            </a:r>
            <a:r>
              <a:rPr lang="ru-RU" sz="1700" dirty="0"/>
              <a:t> за тематикою </a:t>
            </a:r>
            <a:r>
              <a:rPr lang="ru-RU" sz="1700" dirty="0" err="1"/>
              <a:t>дослідження</a:t>
            </a:r>
            <a:r>
              <a:rPr lang="ru-RU" sz="1700" dirty="0"/>
              <a:t> </a:t>
            </a:r>
            <a:r>
              <a:rPr lang="ru-RU" sz="1700" dirty="0" err="1"/>
              <a:t>здобувача</a:t>
            </a:r>
            <a:r>
              <a:rPr lang="ru-RU" sz="1700" dirty="0"/>
              <a:t> за </a:t>
            </a:r>
            <a:r>
              <a:rPr lang="ru-RU" sz="1700" dirty="0" err="1"/>
              <a:t>умови</a:t>
            </a:r>
            <a:r>
              <a:rPr lang="ru-RU" sz="1700" dirty="0"/>
              <a:t> </a:t>
            </a:r>
            <a:r>
              <a:rPr lang="ru-RU" sz="1700" dirty="0" err="1"/>
              <a:t>їх</a:t>
            </a:r>
            <a:r>
              <a:rPr lang="ru-RU" sz="1700" dirty="0"/>
              <a:t> </a:t>
            </a:r>
            <a:r>
              <a:rPr lang="ru-RU" sz="1700" dirty="0" err="1"/>
              <a:t>опублікування</a:t>
            </a:r>
            <a:r>
              <a:rPr lang="ru-RU" sz="1700" dirty="0"/>
              <a:t> </a:t>
            </a:r>
            <a:r>
              <a:rPr lang="ru-RU" sz="1700" dirty="0" err="1"/>
              <a:t>протягом</a:t>
            </a:r>
            <a:r>
              <a:rPr lang="ru-RU" sz="1700" dirty="0"/>
              <a:t> </a:t>
            </a:r>
            <a:r>
              <a:rPr lang="ru-RU" sz="1700" dirty="0" err="1"/>
              <a:t>останніх</a:t>
            </a:r>
            <a:r>
              <a:rPr lang="ru-RU" sz="1700" dirty="0"/>
              <a:t> </a:t>
            </a:r>
            <a:r>
              <a:rPr lang="ru-RU" sz="1700" dirty="0" err="1"/>
              <a:t>п’яти</a:t>
            </a:r>
            <a:r>
              <a:rPr lang="ru-RU" sz="1700" dirty="0"/>
              <a:t> </a:t>
            </a:r>
            <a:r>
              <a:rPr lang="ru-RU" sz="1700" dirty="0" err="1"/>
              <a:t>років</a:t>
            </a:r>
            <a:r>
              <a:rPr lang="ru-RU" sz="1700" dirty="0"/>
              <a:t> до дня </a:t>
            </a:r>
            <a:r>
              <a:rPr lang="ru-RU" sz="1700" dirty="0" err="1"/>
              <a:t>утворення</a:t>
            </a:r>
            <a:r>
              <a:rPr lang="ru-RU" sz="1700" dirty="0"/>
              <a:t> </a:t>
            </a:r>
            <a:r>
              <a:rPr lang="ru-RU" sz="1700" dirty="0" err="1"/>
              <a:t>разової</a:t>
            </a:r>
            <a:r>
              <a:rPr lang="ru-RU" sz="1700" dirty="0"/>
              <a:t> ради (друга половина 2020 року) та </a:t>
            </a:r>
            <a:r>
              <a:rPr lang="ru-RU" sz="1700" dirty="0" err="1"/>
              <a:t>після</a:t>
            </a:r>
            <a:r>
              <a:rPr lang="ru-RU" sz="1700" dirty="0"/>
              <a:t> </a:t>
            </a:r>
            <a:r>
              <a:rPr lang="ru-RU" sz="1700" dirty="0" err="1"/>
              <a:t>присудження</a:t>
            </a:r>
            <a:r>
              <a:rPr lang="ru-RU" sz="1700" dirty="0"/>
              <a:t> </a:t>
            </a:r>
            <a:r>
              <a:rPr lang="ru-RU" sz="1700" dirty="0" err="1"/>
              <a:t>вченому</a:t>
            </a:r>
            <a:r>
              <a:rPr lang="ru-RU" sz="1700" dirty="0"/>
              <a:t> </a:t>
            </a:r>
            <a:r>
              <a:rPr lang="ru-RU" sz="1700" dirty="0" err="1"/>
              <a:t>ступеня</a:t>
            </a:r>
            <a:r>
              <a:rPr lang="ru-RU" sz="1700" dirty="0"/>
              <a:t> доктора </a:t>
            </a:r>
            <a:r>
              <a:rPr lang="ru-RU" sz="1700" dirty="0" err="1"/>
              <a:t>філософії</a:t>
            </a:r>
            <a:r>
              <a:rPr lang="ru-RU" sz="1700" dirty="0"/>
              <a:t> до </a:t>
            </a:r>
            <a:r>
              <a:rPr lang="ru-RU" sz="1700" dirty="0" err="1"/>
              <a:t>яких</a:t>
            </a:r>
            <a:r>
              <a:rPr lang="ru-RU" sz="1700" dirty="0"/>
              <a:t> </a:t>
            </a:r>
            <a:r>
              <a:rPr lang="ru-RU" sz="1700" dirty="0" err="1"/>
              <a:t>зараховуються</a:t>
            </a:r>
            <a:r>
              <a:rPr lang="ru-RU" sz="1700" dirty="0"/>
              <a:t>:</a:t>
            </a:r>
          </a:p>
          <a:p>
            <a:pPr lvl="1" algn="just"/>
            <a:r>
              <a:rPr lang="uk-UA" sz="1700" dirty="0"/>
              <a:t>одноосібні монографії, що рекомендовані до друку Вченою радою Вищого навчального закладу. До одноосібних монографій прирівнюються одноосібні розділи у колективних монографіях.</a:t>
            </a:r>
          </a:p>
          <a:p>
            <a:pPr lvl="1" algn="just"/>
            <a:r>
              <a:rPr lang="ru-RU" sz="1700" dirty="0" err="1"/>
              <a:t>статті</a:t>
            </a:r>
            <a:r>
              <a:rPr lang="ru-RU" sz="1700" dirty="0"/>
              <a:t> у </a:t>
            </a:r>
            <a:r>
              <a:rPr lang="ru-RU" sz="1700" dirty="0" err="1"/>
              <a:t>наукових</a:t>
            </a:r>
            <a:r>
              <a:rPr lang="ru-RU" sz="1700" dirty="0"/>
              <a:t> </a:t>
            </a:r>
            <a:r>
              <a:rPr lang="ru-RU" sz="1700" dirty="0" err="1"/>
              <a:t>виданнях</a:t>
            </a:r>
            <a:r>
              <a:rPr lang="ru-RU" sz="1700" dirty="0"/>
              <a:t>, </a:t>
            </a:r>
            <a:r>
              <a:rPr lang="ru-RU" sz="1700" dirty="0" err="1"/>
              <a:t>включених</a:t>
            </a:r>
            <a:r>
              <a:rPr lang="ru-RU" sz="1700" dirty="0"/>
              <a:t> на дату </a:t>
            </a:r>
            <a:r>
              <a:rPr lang="ru-RU" sz="1700" dirty="0" err="1"/>
              <a:t>опублікування</a:t>
            </a:r>
            <a:r>
              <a:rPr lang="ru-RU" sz="1700" dirty="0"/>
              <a:t> до </a:t>
            </a:r>
            <a:r>
              <a:rPr lang="ru-RU" sz="1700" dirty="0" err="1"/>
              <a:t>переліку</a:t>
            </a:r>
            <a:r>
              <a:rPr lang="ru-RU" sz="1700" dirty="0"/>
              <a:t> </a:t>
            </a:r>
            <a:r>
              <a:rPr lang="ru-RU" sz="1700" dirty="0" err="1"/>
              <a:t>наукових</a:t>
            </a:r>
            <a:r>
              <a:rPr lang="ru-RU" sz="1700" dirty="0"/>
              <a:t> </a:t>
            </a:r>
            <a:r>
              <a:rPr lang="ru-RU" sz="1700" dirty="0" err="1"/>
              <a:t>фахових</a:t>
            </a:r>
            <a:r>
              <a:rPr lang="ru-RU" sz="1700" dirty="0"/>
              <a:t> </a:t>
            </a:r>
            <a:r>
              <a:rPr lang="ru-RU" sz="1700" dirty="0" err="1"/>
              <a:t>видань</a:t>
            </a:r>
            <a:r>
              <a:rPr lang="ru-RU" sz="1700" dirty="0"/>
              <a:t> </a:t>
            </a:r>
            <a:r>
              <a:rPr lang="ru-RU" sz="1700" dirty="0" err="1"/>
              <a:t>України</a:t>
            </a:r>
            <a:r>
              <a:rPr lang="ru-RU" sz="1700" dirty="0"/>
              <a:t> - на </a:t>
            </a:r>
            <a:r>
              <a:rPr lang="ru-RU" sz="1700" dirty="0" err="1"/>
              <a:t>сайті</a:t>
            </a:r>
            <a:r>
              <a:rPr lang="ru-RU" sz="1700" dirty="0"/>
              <a:t> МОНУ.</a:t>
            </a:r>
          </a:p>
          <a:p>
            <a:pPr lvl="1" algn="just"/>
            <a:r>
              <a:rPr lang="uk-UA" sz="1700" dirty="0"/>
              <a:t>Статті у періодичних наукових виданнях, проіндексованих на дату опублікування у базах даних </a:t>
            </a:r>
            <a:r>
              <a:rPr lang="en-US" sz="1700" dirty="0"/>
              <a:t>Web of Science Core Collection </a:t>
            </a:r>
            <a:r>
              <a:rPr lang="uk-UA" sz="1700" dirty="0"/>
              <a:t>та/або </a:t>
            </a:r>
            <a:r>
              <a:rPr lang="en-US" sz="1700" dirty="0"/>
              <a:t>Scopus. </a:t>
            </a:r>
            <a:r>
              <a:rPr lang="uk-UA" sz="1700" dirty="0"/>
              <a:t> Журнал повинен мати </a:t>
            </a:r>
            <a:r>
              <a:rPr lang="en-US" sz="1700" dirty="0"/>
              <a:t>ISSN</a:t>
            </a:r>
            <a:r>
              <a:rPr lang="uk-UA" sz="1700" dirty="0"/>
              <a:t> (е</a:t>
            </a:r>
            <a:r>
              <a:rPr lang="en-US" sz="1700" dirty="0"/>
              <a:t>ISSN</a:t>
            </a:r>
            <a:r>
              <a:rPr lang="uk-UA" sz="1700" dirty="0"/>
              <a:t>)</a:t>
            </a:r>
            <a:r>
              <a:rPr lang="en-US" sz="1700" dirty="0"/>
              <a:t>.</a:t>
            </a:r>
            <a:endParaRPr lang="uk-UA" sz="1700" dirty="0"/>
          </a:p>
          <a:p>
            <a:pPr marL="457200" lvl="1" indent="0" algn="just">
              <a:buNone/>
            </a:pPr>
            <a:r>
              <a:rPr lang="uk-UA" sz="1700" dirty="0"/>
              <a:t>Монографія обсягом більше 5 авторських аркушів, а також</a:t>
            </a:r>
            <a:r>
              <a:rPr lang="en-US" sz="1700" dirty="0"/>
              <a:t> </a:t>
            </a:r>
            <a:r>
              <a:rPr lang="uk-UA" sz="1700" dirty="0"/>
              <a:t>стаття у періодичному науковому виданні, віднесеному до першого - третього </a:t>
            </a:r>
            <a:r>
              <a:rPr lang="uk-UA" sz="1700" dirty="0" err="1"/>
              <a:t>квартилів</a:t>
            </a:r>
            <a:r>
              <a:rPr lang="uk-UA" sz="1700" dirty="0"/>
              <a:t> (</a:t>
            </a:r>
            <a:r>
              <a:rPr lang="en-US" sz="1700" dirty="0"/>
              <a:t>Q1-Q3) </a:t>
            </a:r>
            <a:r>
              <a:rPr lang="uk-UA" sz="1700" dirty="0"/>
              <a:t>прирівнюється до двох наукових публікацій.</a:t>
            </a:r>
          </a:p>
          <a:p>
            <a:pPr marL="0" indent="0" algn="just">
              <a:buNone/>
            </a:pPr>
            <a:r>
              <a:rPr lang="uk-UA" sz="1700" dirty="0"/>
              <a:t>Перевірка відповідності науковця (</a:t>
            </a:r>
            <a:r>
              <a:rPr lang="uk-UA" sz="1700" dirty="0" err="1"/>
              <a:t>згівдо</a:t>
            </a:r>
            <a:r>
              <a:rPr lang="uk-UA" sz="1700" dirty="0"/>
              <a:t> з листами – рекомендаціями МОНУ) відбувається:</a:t>
            </a:r>
          </a:p>
          <a:p>
            <a:pPr lvl="1" algn="just"/>
            <a:r>
              <a:rPr lang="uk-UA" sz="1700" dirty="0"/>
              <a:t>За ключовими словами.</a:t>
            </a:r>
          </a:p>
          <a:p>
            <a:pPr lvl="1" algn="just"/>
            <a:r>
              <a:rPr lang="uk-UA" sz="1700" dirty="0"/>
              <a:t>За назвою публікації.</a:t>
            </a:r>
          </a:p>
          <a:p>
            <a:pPr lvl="1" algn="just"/>
            <a:r>
              <a:rPr lang="uk-UA" sz="1700" dirty="0"/>
              <a:t>За анотацією або цілим змістом публікації.</a:t>
            </a:r>
          </a:p>
          <a:p>
            <a:pPr marL="0" indent="0" algn="just">
              <a:buNone/>
            </a:pPr>
            <a:r>
              <a:rPr lang="uk-UA" sz="3200" dirty="0"/>
              <a:t>Відповідність науковця тематиці дисертаційної роботи визначає </a:t>
            </a:r>
            <a:r>
              <a:rPr lang="uk-UA" sz="3200" b="1" dirty="0"/>
              <a:t>кафедра</a:t>
            </a:r>
            <a:r>
              <a:rPr lang="uk-UA" sz="3200" dirty="0"/>
              <a:t>, відповідальна за реалізацію Освітньо-наукової програми.</a:t>
            </a:r>
          </a:p>
          <a:p>
            <a:pPr marL="0" indent="0">
              <a:buNone/>
            </a:pPr>
            <a:endParaRPr lang="uk-UA" sz="2900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61563CE-E0B7-B304-E0A5-F33C5FE67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336" y="377240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662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C1D134-320E-5A59-5A6B-D8EA450E7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2287" y="2373298"/>
            <a:ext cx="5507223" cy="1603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/>
              <a:t>		</a:t>
            </a:r>
          </a:p>
          <a:p>
            <a:pPr marL="0" indent="0">
              <a:buNone/>
            </a:pPr>
            <a:r>
              <a:rPr lang="uk-UA" sz="3600" dirty="0"/>
              <a:t>		ДЯКУЮ ЗА УВАГУ</a:t>
            </a:r>
            <a:endParaRPr lang="LID4096" sz="3600" dirty="0"/>
          </a:p>
        </p:txBody>
      </p:sp>
    </p:spTree>
    <p:extLst>
      <p:ext uri="{BB962C8B-B14F-4D97-AF65-F5344CB8AC3E}">
        <p14:creationId xmlns:p14="http://schemas.microsoft.com/office/powerpoint/2010/main" val="129809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796912-1C1F-8391-A95A-D99A35D96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571" y="50870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 база процедури захисту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https://ksma.ks.ua/?page_id=3125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214A3A-C1E8-BC0C-DB0A-BC5D04A7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1135"/>
            <a:ext cx="10515600" cy="472609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400" dirty="0"/>
              <a:t>1. Постанова КМУ № 261 від 23.03. 2016 року «Про затвердження Порядку підготовки здобувачів вищої освіти ступеня доктора філософії та доктора наук у закладах вищої освіти (наукових установах)»; (пп.25-27).  </a:t>
            </a:r>
          </a:p>
          <a:p>
            <a:pPr marL="0" indent="0" algn="just">
              <a:buNone/>
            </a:pPr>
            <a:endParaRPr lang="uk-UA" sz="1200" dirty="0"/>
          </a:p>
          <a:p>
            <a:pPr marL="0" indent="0" algn="just">
              <a:buNone/>
            </a:pPr>
            <a:r>
              <a:rPr lang="uk-UA" sz="2400" dirty="0"/>
              <a:t>2. Постанова КМУ № 44 від 12.01 2022 року «Про затвердження Порядку присудження ступеня доктора філософії та скасування рішення разової спеціалізованої вченої ради закладу вищої освіти, наукової установи про присудження ступеня доктора філософії».</a:t>
            </a:r>
          </a:p>
          <a:p>
            <a:pPr marL="0" indent="0" algn="just">
              <a:buNone/>
            </a:pPr>
            <a:endParaRPr lang="uk-UA" sz="1200" dirty="0"/>
          </a:p>
          <a:p>
            <a:pPr marL="0" indent="0" algn="just">
              <a:buNone/>
            </a:pPr>
            <a:r>
              <a:rPr lang="uk-UA" sz="2400" dirty="0"/>
              <a:t>3. </a:t>
            </a:r>
            <a:r>
              <a:rPr lang="ru-RU" sz="2400" dirty="0"/>
              <a:t>Наказ МОНУ №40 </a:t>
            </a:r>
            <a:r>
              <a:rPr lang="ru-RU" sz="2400" dirty="0" err="1"/>
              <a:t>від</a:t>
            </a:r>
            <a:r>
              <a:rPr lang="ru-RU" sz="2400" dirty="0"/>
              <a:t> 12.01.2017 року «Про </a:t>
            </a:r>
            <a:r>
              <a:rPr lang="ru-RU" sz="2400" dirty="0" err="1"/>
              <a:t>затвердження</a:t>
            </a:r>
            <a:r>
              <a:rPr lang="ru-RU" sz="2400" dirty="0"/>
              <a:t> </a:t>
            </a:r>
            <a:r>
              <a:rPr lang="ru-RU" sz="2400" dirty="0" err="1"/>
              <a:t>Вимог</a:t>
            </a:r>
            <a:r>
              <a:rPr lang="ru-RU" sz="2400" dirty="0"/>
              <a:t> до </a:t>
            </a:r>
            <a:r>
              <a:rPr lang="ru-RU" sz="2400" dirty="0" err="1"/>
              <a:t>оформлення</a:t>
            </a:r>
            <a:r>
              <a:rPr lang="ru-RU" sz="2400" dirty="0"/>
              <a:t> </a:t>
            </a:r>
            <a:r>
              <a:rPr lang="ru-RU" sz="2400" dirty="0" err="1"/>
              <a:t>дисертації</a:t>
            </a:r>
            <a:r>
              <a:rPr lang="ru-RU" sz="2400" dirty="0"/>
              <a:t>».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4. </a:t>
            </a:r>
            <a:r>
              <a:rPr lang="ru-RU" sz="2400" dirty="0" err="1"/>
              <a:t>Положення</a:t>
            </a:r>
            <a:r>
              <a:rPr lang="ru-RU" sz="2400" dirty="0"/>
              <a:t> про </a:t>
            </a:r>
            <a:r>
              <a:rPr lang="ru-RU" sz="2400" dirty="0" err="1"/>
              <a:t>атестацію</a:t>
            </a:r>
            <a:r>
              <a:rPr lang="ru-RU" sz="2400" dirty="0"/>
              <a:t> здобувачів </a:t>
            </a:r>
            <a:r>
              <a:rPr lang="ru-RU" sz="2400" dirty="0" err="1"/>
              <a:t>ступеня</a:t>
            </a:r>
            <a:r>
              <a:rPr lang="ru-RU" sz="2400" dirty="0"/>
              <a:t> доктора </a:t>
            </a:r>
            <a:r>
              <a:rPr lang="ru-RU" sz="2400" dirty="0" err="1"/>
              <a:t>філософії</a:t>
            </a:r>
            <a:r>
              <a:rPr lang="ru-RU" sz="2400" dirty="0"/>
              <a:t> у </a:t>
            </a:r>
            <a:r>
              <a:rPr lang="ru-RU" sz="2400" dirty="0" err="1"/>
              <a:t>Херсонській</a:t>
            </a:r>
            <a:r>
              <a:rPr lang="ru-RU" sz="2400" dirty="0"/>
              <a:t> </a:t>
            </a:r>
            <a:r>
              <a:rPr lang="ru-RU" sz="2400" dirty="0" err="1"/>
              <a:t>державній</a:t>
            </a:r>
            <a:r>
              <a:rPr lang="ru-RU" sz="2400" dirty="0"/>
              <a:t> </a:t>
            </a:r>
            <a:r>
              <a:rPr lang="ru-RU" sz="2400" dirty="0" err="1"/>
              <a:t>морській</a:t>
            </a:r>
            <a:r>
              <a:rPr lang="ru-RU" sz="2400" dirty="0"/>
              <a:t> </a:t>
            </a:r>
            <a:r>
              <a:rPr lang="ru-RU" sz="2400" dirty="0" err="1"/>
              <a:t>академії</a:t>
            </a:r>
            <a:r>
              <a:rPr lang="ru-RU" sz="2400" dirty="0"/>
              <a:t> (</a:t>
            </a:r>
            <a:r>
              <a:rPr lang="ru-RU" sz="2400" dirty="0" err="1"/>
              <a:t>версія</a:t>
            </a:r>
            <a:r>
              <a:rPr lang="ru-RU" sz="2400" dirty="0"/>
              <a:t> №3 № 304-277-2024)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3C5EA7F-3400-E8E6-1CBC-0CB875008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558" y="332914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28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26423-E1E8-41FD-F7DF-7D1009688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852" y="383451"/>
            <a:ext cx="10515600" cy="1650106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зміни в процедурі підготовки до захисту (порівняно з захистами минулих років)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D83FEB-09CE-A3CA-1F26-9E27C85F9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9417"/>
            <a:ext cx="10515600" cy="395754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1. Захист впродовж 4 років навчання в аспірантурі (включаючи отримання диплома доктора філософії).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2. Разова спеціалізована вчена рада створюється рішенням Вченої ради Академії (раніше рішенням МОН України).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3. Склад Разової спеціалізованої вченої ради перевіряється НАЗЯВО на відповідність вимогам постанови №44.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3. Вимоги до складу Разової спеціалізованої вченої ради.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4. Зміна форм документів.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6E7A2E-E98E-DF88-D581-A436B7857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221" y="5496418"/>
            <a:ext cx="1016231" cy="104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23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4E1F54-29C6-4D5A-DD43-CD1FF0FEB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678"/>
            <a:ext cx="10515600" cy="52264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Основні етапи підготовки та захисту дисертації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AD511D-46AF-B1F2-3AF7-C2BF7325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588" y="1641996"/>
            <a:ext cx="1657905" cy="371905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•у </a:t>
            </a:r>
            <a:r>
              <a:rPr lang="ru-RU" dirty="0" err="1"/>
              <a:t>вересні</a:t>
            </a:r>
            <a:r>
              <a:rPr lang="ru-RU" dirty="0"/>
              <a:t> - </a:t>
            </a:r>
            <a:r>
              <a:rPr lang="ru-RU" dirty="0" err="1"/>
              <a:t>жовтні</a:t>
            </a:r>
            <a:r>
              <a:rPr lang="ru-RU" dirty="0"/>
              <a:t>  4-го курсу </a:t>
            </a:r>
            <a:r>
              <a:rPr lang="ru-RU" dirty="0" err="1"/>
              <a:t>прозвітувати</a:t>
            </a:r>
            <a:r>
              <a:rPr lang="ru-RU" dirty="0"/>
              <a:t> про стан </a:t>
            </a:r>
            <a:r>
              <a:rPr lang="ru-RU" dirty="0" err="1"/>
              <a:t>роботи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зауваження</a:t>
            </a:r>
            <a:r>
              <a:rPr lang="ru-RU" dirty="0"/>
              <a:t> і </a:t>
            </a:r>
            <a:r>
              <a:rPr lang="ru-RU" dirty="0" err="1"/>
              <a:t>рекомендації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•</a:t>
            </a:r>
            <a:r>
              <a:rPr lang="ru-RU" dirty="0" err="1"/>
              <a:t>перевірити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 за </a:t>
            </a:r>
            <a:r>
              <a:rPr lang="ru-RU" dirty="0" err="1"/>
              <a:t>вимогами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•у </a:t>
            </a:r>
            <a:r>
              <a:rPr lang="ru-RU" dirty="0" err="1"/>
              <a:t>грудні</a:t>
            </a:r>
            <a:r>
              <a:rPr lang="ru-RU" dirty="0"/>
              <a:t> 4 курсу </a:t>
            </a:r>
            <a:r>
              <a:rPr lang="ru-RU" dirty="0" err="1"/>
              <a:t>прозвітувати</a:t>
            </a:r>
            <a:r>
              <a:rPr lang="ru-RU" dirty="0"/>
              <a:t> на </a:t>
            </a:r>
            <a:r>
              <a:rPr lang="ru-RU" dirty="0" err="1"/>
              <a:t>засіданні</a:t>
            </a:r>
            <a:r>
              <a:rPr lang="ru-RU" dirty="0"/>
              <a:t> </a:t>
            </a:r>
            <a:r>
              <a:rPr lang="ru-RU" dirty="0" err="1"/>
              <a:t>кафедри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готовності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до </a:t>
            </a:r>
            <a:r>
              <a:rPr lang="ru-RU" dirty="0" err="1"/>
              <a:t>захисту</a:t>
            </a: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677C9F20-9997-528E-A2DB-9161E46B3441}"/>
              </a:ext>
            </a:extLst>
          </p:cNvPr>
          <p:cNvSpPr txBox="1">
            <a:spLocks/>
          </p:cNvSpPr>
          <p:nvPr/>
        </p:nvSpPr>
        <p:spPr>
          <a:xfrm>
            <a:off x="369163" y="1617480"/>
            <a:ext cx="1657906" cy="3630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•виконати освітню складову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•закінчити всі дослідження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•підготовити публікації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•написати текст дисертації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•обговорити та визначити з науковим керівником мету, наукову новизну, висновки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•сформулювати ключові слова</a:t>
            </a:r>
            <a:endParaRPr lang="LID4096" dirty="0"/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E14C77A0-F342-5715-9526-23204BC46253}"/>
              </a:ext>
            </a:extLst>
          </p:cNvPr>
          <p:cNvSpPr txBox="1">
            <a:spLocks/>
          </p:cNvSpPr>
          <p:nvPr/>
        </p:nvSpPr>
        <p:spPr>
          <a:xfrm>
            <a:off x="2069975" y="5433135"/>
            <a:ext cx="1798469" cy="116017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>
                <a:solidFill>
                  <a:srgbClr val="FF0000"/>
                </a:solidFill>
              </a:rPr>
              <a:t>Якщо</a:t>
            </a:r>
            <a:r>
              <a:rPr lang="ru-RU" dirty="0">
                <a:solidFill>
                  <a:srgbClr val="FF0000"/>
                </a:solidFill>
              </a:rPr>
              <a:t> робота не готова – </a:t>
            </a:r>
            <a:r>
              <a:rPr lang="ru-RU" dirty="0" err="1">
                <a:solidFill>
                  <a:srgbClr val="FF0000"/>
                </a:solidFill>
              </a:rPr>
              <a:t>відрахування</a:t>
            </a:r>
            <a:r>
              <a:rPr lang="ru-RU" dirty="0">
                <a:solidFill>
                  <a:srgbClr val="FF0000"/>
                </a:solidFill>
              </a:rPr>
              <a:t> для </a:t>
            </a:r>
            <a:r>
              <a:rPr lang="ru-RU" dirty="0" err="1">
                <a:solidFill>
                  <a:srgbClr val="FF0000"/>
                </a:solidFill>
              </a:rPr>
              <a:t>можливості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подальшого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поновлення</a:t>
            </a:r>
            <a:r>
              <a:rPr lang="ru-RU" dirty="0">
                <a:solidFill>
                  <a:srgbClr val="FF0000"/>
                </a:solidFill>
              </a:rPr>
              <a:t> та  </a:t>
            </a:r>
            <a:r>
              <a:rPr lang="ru-RU" dirty="0" err="1">
                <a:solidFill>
                  <a:srgbClr val="FF0000"/>
                </a:solidFill>
              </a:rPr>
              <a:t>отримання</a:t>
            </a:r>
            <a:r>
              <a:rPr lang="ru-RU" dirty="0">
                <a:solidFill>
                  <a:srgbClr val="FF0000"/>
                </a:solidFill>
              </a:rPr>
              <a:t> часу для </a:t>
            </a:r>
            <a:r>
              <a:rPr lang="ru-RU" dirty="0" err="1">
                <a:solidFill>
                  <a:srgbClr val="FF0000"/>
                </a:solidFill>
              </a:rPr>
              <a:t>захисту</a:t>
            </a:r>
            <a:endParaRPr lang="LID4096" dirty="0">
              <a:solidFill>
                <a:srgbClr val="FF0000"/>
              </a:solidFill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C4C4911A-AE1E-B830-0FCF-A8E74F8E3A09}"/>
              </a:ext>
            </a:extLst>
          </p:cNvPr>
          <p:cNvSpPr txBox="1">
            <a:spLocks/>
          </p:cNvSpPr>
          <p:nvPr/>
        </p:nvSpPr>
        <p:spPr>
          <a:xfrm>
            <a:off x="3795204" y="1608229"/>
            <a:ext cx="1825101" cy="39676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/>
              <a:t>•</a:t>
            </a:r>
            <a:r>
              <a:rPr lang="ru-RU" sz="1400" dirty="0" err="1"/>
              <a:t>отримати</a:t>
            </a:r>
            <a:r>
              <a:rPr lang="ru-RU" sz="1400" dirty="0"/>
              <a:t> </a:t>
            </a:r>
            <a:r>
              <a:rPr lang="ru-RU" sz="1400" b="1" dirty="0" err="1"/>
              <a:t>висновок</a:t>
            </a:r>
            <a:r>
              <a:rPr lang="ru-RU" sz="1400" b="1" dirty="0"/>
              <a:t> </a:t>
            </a:r>
            <a:r>
              <a:rPr lang="ru-RU" sz="1400" b="1" dirty="0" err="1"/>
              <a:t>наукового</a:t>
            </a:r>
            <a:r>
              <a:rPr lang="ru-RU" sz="1400" b="1" dirty="0"/>
              <a:t> </a:t>
            </a:r>
            <a:r>
              <a:rPr lang="ru-RU" sz="1400" b="1" dirty="0" err="1"/>
              <a:t>керівника</a:t>
            </a:r>
            <a:endParaRPr lang="ru-RU" sz="1400" b="1" dirty="0"/>
          </a:p>
          <a:p>
            <a:pPr marL="0" indent="0">
              <a:buNone/>
            </a:pPr>
            <a:r>
              <a:rPr lang="ru-RU" sz="1400" dirty="0"/>
              <a:t>• </a:t>
            </a:r>
            <a:r>
              <a:rPr lang="ru-RU" sz="1400" dirty="0" err="1"/>
              <a:t>отримати</a:t>
            </a:r>
            <a:r>
              <a:rPr lang="ru-RU" sz="1400" dirty="0"/>
              <a:t> у </a:t>
            </a:r>
            <a:r>
              <a:rPr lang="ru-RU" sz="1400" dirty="0" err="1"/>
              <a:t>відділі</a:t>
            </a:r>
            <a:r>
              <a:rPr lang="ru-RU" sz="1400" dirty="0"/>
              <a:t> </a:t>
            </a:r>
            <a:r>
              <a:rPr lang="ru-RU" sz="1400" dirty="0" err="1"/>
              <a:t>аспірантури</a:t>
            </a:r>
            <a:r>
              <a:rPr lang="ru-RU" sz="1400" dirty="0"/>
              <a:t> </a:t>
            </a:r>
            <a:r>
              <a:rPr lang="ru-RU" sz="1400" b="1" dirty="0" err="1"/>
              <a:t>довідку</a:t>
            </a:r>
            <a:r>
              <a:rPr lang="ru-RU" sz="1400" b="1" dirty="0"/>
              <a:t> про </a:t>
            </a:r>
            <a:r>
              <a:rPr lang="ru-RU" sz="1400" b="1" dirty="0" err="1"/>
              <a:t>виконання</a:t>
            </a:r>
            <a:r>
              <a:rPr lang="ru-RU" sz="1400" b="1" dirty="0"/>
              <a:t> ОНП</a:t>
            </a:r>
          </a:p>
          <a:p>
            <a:pPr marL="0" indent="0">
              <a:buNone/>
            </a:pPr>
            <a:r>
              <a:rPr lang="ru-RU" sz="1400" dirty="0"/>
              <a:t>•</a:t>
            </a:r>
            <a:r>
              <a:rPr lang="ru-RU" sz="1400" dirty="0" err="1"/>
              <a:t>перевірити</a:t>
            </a:r>
            <a:r>
              <a:rPr lang="ru-RU" sz="1400" dirty="0"/>
              <a:t> </a:t>
            </a:r>
            <a:r>
              <a:rPr lang="ru-RU" sz="1400" dirty="0" err="1"/>
              <a:t>оформлення</a:t>
            </a:r>
            <a:r>
              <a:rPr lang="ru-RU" sz="1400" dirty="0"/>
              <a:t> </a:t>
            </a:r>
            <a:r>
              <a:rPr lang="ru-RU" sz="1400" dirty="0" err="1"/>
              <a:t>дисертації</a:t>
            </a:r>
            <a:r>
              <a:rPr lang="ru-RU" sz="1400" dirty="0"/>
              <a:t> </a:t>
            </a:r>
            <a:r>
              <a:rPr lang="ru-RU" sz="1400" dirty="0" err="1"/>
              <a:t>згідно</a:t>
            </a:r>
            <a:r>
              <a:rPr lang="ru-RU" sz="1400" dirty="0"/>
              <a:t> ДСТУ</a:t>
            </a:r>
            <a:r>
              <a:rPr lang="en-US" sz="1400" dirty="0"/>
              <a:t> </a:t>
            </a:r>
            <a:r>
              <a:rPr lang="uk-UA" sz="1400" dirty="0"/>
              <a:t>та Наказу МОН №40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•</a:t>
            </a:r>
            <a:r>
              <a:rPr lang="ru-RU" sz="1400" dirty="0" err="1"/>
              <a:t>написати</a:t>
            </a:r>
            <a:r>
              <a:rPr lang="ru-RU" sz="1400" dirty="0"/>
              <a:t> </a:t>
            </a:r>
            <a:r>
              <a:rPr lang="ru-RU" sz="1400" b="1" dirty="0" err="1"/>
              <a:t>заяву</a:t>
            </a:r>
            <a:r>
              <a:rPr lang="ru-RU" sz="1400" b="1" dirty="0"/>
              <a:t> </a:t>
            </a:r>
            <a:r>
              <a:rPr lang="ru-RU" sz="1400" b="1" dirty="0" err="1"/>
              <a:t>завідувачу</a:t>
            </a:r>
            <a:r>
              <a:rPr lang="ru-RU" sz="1400" b="1" dirty="0"/>
              <a:t> </a:t>
            </a:r>
            <a:r>
              <a:rPr lang="ru-RU" sz="1400" b="1" dirty="0" err="1"/>
              <a:t>кафедри</a:t>
            </a:r>
            <a:r>
              <a:rPr lang="ru-RU" sz="1400" b="1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видачі</a:t>
            </a:r>
            <a:r>
              <a:rPr lang="ru-RU" sz="1400" dirty="0"/>
              <a:t> </a:t>
            </a:r>
            <a:r>
              <a:rPr lang="ru-RU" sz="1400" dirty="0" err="1"/>
              <a:t>висновку</a:t>
            </a:r>
            <a:r>
              <a:rPr lang="ru-RU" sz="1400" dirty="0"/>
              <a:t> про </a:t>
            </a:r>
            <a:r>
              <a:rPr lang="ru-RU" sz="1400" dirty="0" err="1"/>
              <a:t>наукову</a:t>
            </a:r>
            <a:r>
              <a:rPr lang="ru-RU" sz="1400" dirty="0"/>
              <a:t> новизну та </a:t>
            </a:r>
            <a:r>
              <a:rPr lang="ru-RU" sz="1400" dirty="0" err="1"/>
              <a:t>практичну</a:t>
            </a:r>
            <a:r>
              <a:rPr lang="ru-RU" sz="1400" dirty="0"/>
              <a:t> </a:t>
            </a:r>
            <a:r>
              <a:rPr lang="ru-RU" sz="1400" dirty="0" err="1"/>
              <a:t>значимість</a:t>
            </a:r>
            <a:r>
              <a:rPr lang="ru-RU" sz="1400" dirty="0"/>
              <a:t> </a:t>
            </a:r>
            <a:r>
              <a:rPr lang="ru-RU" sz="1400" dirty="0" err="1"/>
              <a:t>роботи</a:t>
            </a:r>
            <a:endParaRPr lang="LID4096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DBD8B6-699F-173A-D240-29785A110698}"/>
              </a:ext>
            </a:extLst>
          </p:cNvPr>
          <p:cNvSpPr txBox="1"/>
          <p:nvPr/>
        </p:nvSpPr>
        <p:spPr>
          <a:xfrm>
            <a:off x="5714260" y="1593696"/>
            <a:ext cx="1870970" cy="3815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LID4096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z="1200" dirty="0"/>
              <a:t>•</a:t>
            </a:r>
            <a:r>
              <a:rPr lang="ru-RU" sz="1200" dirty="0" err="1"/>
              <a:t>надати</a:t>
            </a:r>
            <a:r>
              <a:rPr lang="ru-RU" sz="1200" dirty="0"/>
              <a:t> на кафедру в </a:t>
            </a:r>
            <a:r>
              <a:rPr lang="ru-RU" sz="1200" dirty="0" err="1"/>
              <a:t>електронному</a:t>
            </a:r>
            <a:r>
              <a:rPr lang="ru-RU" sz="1200" dirty="0"/>
              <a:t> </a:t>
            </a:r>
            <a:r>
              <a:rPr lang="ru-RU" sz="1200" dirty="0" err="1"/>
              <a:t>вигляді</a:t>
            </a:r>
            <a:r>
              <a:rPr lang="ru-RU" sz="1200" dirty="0"/>
              <a:t> роботу для </a:t>
            </a:r>
            <a:r>
              <a:rPr lang="ru-RU" sz="1200" b="1" dirty="0" err="1"/>
              <a:t>перевірки</a:t>
            </a:r>
            <a:r>
              <a:rPr lang="ru-RU" sz="1200" b="1" dirty="0"/>
              <a:t> на </a:t>
            </a:r>
            <a:r>
              <a:rPr lang="ru-RU" sz="1200" b="1" dirty="0" err="1"/>
              <a:t>плагіат</a:t>
            </a:r>
            <a:endParaRPr lang="ru-RU" sz="1200" b="1" dirty="0"/>
          </a:p>
          <a:p>
            <a:r>
              <a:rPr lang="ru-RU" sz="1200" dirty="0"/>
              <a:t>•разом з </a:t>
            </a:r>
            <a:r>
              <a:rPr lang="ru-RU" sz="1200" b="1" dirty="0" err="1"/>
              <a:t>науковим</a:t>
            </a:r>
            <a:r>
              <a:rPr lang="ru-RU" sz="1200" b="1" dirty="0"/>
              <a:t> </a:t>
            </a:r>
            <a:r>
              <a:rPr lang="ru-RU" sz="1200" b="1" dirty="0" err="1"/>
              <a:t>керівником</a:t>
            </a:r>
            <a:r>
              <a:rPr lang="ru-RU" sz="1200" b="1" dirty="0"/>
              <a:t> </a:t>
            </a:r>
            <a:r>
              <a:rPr lang="ru-RU" sz="1200" dirty="0" err="1"/>
              <a:t>підібрати</a:t>
            </a:r>
            <a:r>
              <a:rPr lang="ru-RU" sz="1200" dirty="0"/>
              <a:t> </a:t>
            </a:r>
            <a:r>
              <a:rPr lang="ru-RU" sz="1200" dirty="0" err="1"/>
              <a:t>членів</a:t>
            </a:r>
            <a:r>
              <a:rPr lang="ru-RU" sz="1200" dirty="0"/>
              <a:t> </a:t>
            </a:r>
            <a:r>
              <a:rPr lang="ru-RU" sz="1200" dirty="0" err="1"/>
              <a:t>разової</a:t>
            </a:r>
            <a:r>
              <a:rPr lang="ru-RU" sz="1200" dirty="0"/>
              <a:t> ради</a:t>
            </a:r>
          </a:p>
          <a:p>
            <a:r>
              <a:rPr lang="ru-RU" sz="1200" dirty="0"/>
              <a:t>•</a:t>
            </a:r>
            <a:r>
              <a:rPr lang="ru-RU" sz="1200" dirty="0" err="1"/>
              <a:t>перевірити</a:t>
            </a:r>
            <a:r>
              <a:rPr lang="ru-RU" sz="1200" dirty="0"/>
              <a:t> </a:t>
            </a:r>
            <a:r>
              <a:rPr lang="ru-RU" sz="1200" dirty="0" err="1"/>
              <a:t>наявність</a:t>
            </a:r>
            <a:r>
              <a:rPr lang="ru-RU" sz="1200" dirty="0"/>
              <a:t> </a:t>
            </a:r>
            <a:r>
              <a:rPr lang="ru-RU" sz="1200" dirty="0" err="1"/>
              <a:t>членів</a:t>
            </a:r>
            <a:r>
              <a:rPr lang="ru-RU" sz="1200" dirty="0"/>
              <a:t> ради в </a:t>
            </a:r>
            <a:r>
              <a:rPr lang="ru-RU" sz="1200" dirty="0" err="1"/>
              <a:t>базі</a:t>
            </a:r>
            <a:r>
              <a:rPr lang="ru-RU" sz="1200" dirty="0"/>
              <a:t> НАЗЯВО (у </a:t>
            </a:r>
            <a:r>
              <a:rPr lang="ru-RU" sz="1200" dirty="0" err="1"/>
              <a:t>завідувача</a:t>
            </a:r>
            <a:r>
              <a:rPr lang="ru-RU" sz="1200" dirty="0"/>
              <a:t> </a:t>
            </a:r>
            <a:r>
              <a:rPr lang="ru-RU" sz="1200" dirty="0" err="1"/>
              <a:t>відділу</a:t>
            </a:r>
            <a:r>
              <a:rPr lang="ru-RU" sz="1200" dirty="0"/>
              <a:t> </a:t>
            </a:r>
            <a:r>
              <a:rPr lang="ru-RU" sz="1200" dirty="0" err="1"/>
              <a:t>аспірантури</a:t>
            </a:r>
            <a:r>
              <a:rPr lang="ru-RU" sz="1200" dirty="0"/>
              <a:t> та </a:t>
            </a:r>
            <a:r>
              <a:rPr lang="ru-RU" sz="1200" dirty="0" err="1"/>
              <a:t>докторантури</a:t>
            </a:r>
            <a:r>
              <a:rPr lang="ru-RU" sz="1200" dirty="0"/>
              <a:t>)</a:t>
            </a:r>
          </a:p>
          <a:p>
            <a:r>
              <a:rPr lang="ru-RU" sz="1200" dirty="0"/>
              <a:t>•</a:t>
            </a:r>
            <a:r>
              <a:rPr lang="ru-RU" sz="1200" dirty="0" err="1"/>
              <a:t>презентувати</a:t>
            </a:r>
            <a:r>
              <a:rPr lang="ru-RU" sz="1200" dirty="0"/>
              <a:t> роботу на </a:t>
            </a:r>
            <a:r>
              <a:rPr lang="ru-RU" sz="1200" dirty="0" err="1"/>
              <a:t>засіданні</a:t>
            </a:r>
            <a:r>
              <a:rPr lang="ru-RU" sz="1200" dirty="0"/>
              <a:t> </a:t>
            </a:r>
            <a:r>
              <a:rPr lang="ru-RU" sz="1200" dirty="0" err="1"/>
              <a:t>кафедри</a:t>
            </a:r>
            <a:r>
              <a:rPr lang="ru-RU" sz="1200" dirty="0"/>
              <a:t>.</a:t>
            </a:r>
          </a:p>
          <a:p>
            <a:r>
              <a:rPr lang="ru-RU" sz="1200" dirty="0"/>
              <a:t>•</a:t>
            </a:r>
            <a:r>
              <a:rPr lang="ru-RU" sz="1200" dirty="0" err="1"/>
              <a:t>отримати</a:t>
            </a:r>
            <a:r>
              <a:rPr lang="ru-RU" sz="1200" dirty="0"/>
              <a:t> </a:t>
            </a:r>
            <a:r>
              <a:rPr lang="ru-RU" sz="1200" dirty="0" err="1"/>
              <a:t>висновок</a:t>
            </a:r>
            <a:r>
              <a:rPr lang="ru-RU" sz="1200" dirty="0"/>
              <a:t> про </a:t>
            </a:r>
            <a:r>
              <a:rPr lang="ru-RU" sz="1200" b="1" dirty="0" err="1"/>
              <a:t>наукову</a:t>
            </a:r>
            <a:r>
              <a:rPr lang="ru-RU" sz="1200" b="1" dirty="0"/>
              <a:t> новизну</a:t>
            </a:r>
            <a:endParaRPr lang="LID4096" sz="1200" b="1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5CE0090D-966C-C05C-D7BF-803D8C04EE37}"/>
              </a:ext>
            </a:extLst>
          </p:cNvPr>
          <p:cNvSpPr txBox="1">
            <a:spLocks/>
          </p:cNvSpPr>
          <p:nvPr/>
        </p:nvSpPr>
        <p:spPr>
          <a:xfrm>
            <a:off x="5786761" y="5555665"/>
            <a:ext cx="1798469" cy="106531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>
                <a:solidFill>
                  <a:srgbClr val="FF0000"/>
                </a:solidFill>
              </a:rPr>
              <a:t>Якщо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висновок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негативний</a:t>
            </a:r>
            <a:r>
              <a:rPr lang="ru-RU" dirty="0">
                <a:solidFill>
                  <a:srgbClr val="FF0000"/>
                </a:solidFill>
              </a:rPr>
              <a:t> – </a:t>
            </a:r>
            <a:r>
              <a:rPr lang="ru-RU" dirty="0" err="1">
                <a:solidFill>
                  <a:srgbClr val="FF0000"/>
                </a:solidFill>
              </a:rPr>
              <a:t>переробити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дисертацію</a:t>
            </a:r>
            <a:r>
              <a:rPr lang="ru-RU" dirty="0">
                <a:solidFill>
                  <a:srgbClr val="FF0000"/>
                </a:solidFill>
              </a:rPr>
              <a:t> і повторно </a:t>
            </a:r>
            <a:r>
              <a:rPr lang="ru-RU" dirty="0" err="1">
                <a:solidFill>
                  <a:srgbClr val="FF0000"/>
                </a:solidFill>
              </a:rPr>
              <a:t>написати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заяву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завідувачу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кафедри</a:t>
            </a:r>
            <a:endParaRPr lang="LID4096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B6AB82-B17A-E3DF-E4D1-0F872630B2AD}"/>
              </a:ext>
            </a:extLst>
          </p:cNvPr>
          <p:cNvSpPr txBox="1"/>
          <p:nvPr/>
        </p:nvSpPr>
        <p:spPr>
          <a:xfrm>
            <a:off x="7731710" y="1593696"/>
            <a:ext cx="1870970" cy="4292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LID4096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z="1400" dirty="0"/>
              <a:t>•</a:t>
            </a:r>
            <a:r>
              <a:rPr lang="ru-RU" sz="1400" dirty="0" err="1"/>
              <a:t>оформити</a:t>
            </a:r>
            <a:r>
              <a:rPr lang="ru-RU" sz="1400" dirty="0"/>
              <a:t> </a:t>
            </a:r>
            <a:r>
              <a:rPr lang="ru-RU" sz="1400" dirty="0" err="1"/>
              <a:t>всі</a:t>
            </a:r>
            <a:r>
              <a:rPr lang="ru-RU" sz="1400" dirty="0"/>
              <a:t> </a:t>
            </a:r>
            <a:r>
              <a:rPr lang="ru-RU" sz="1400" dirty="0" err="1"/>
              <a:t>документи</a:t>
            </a:r>
            <a:r>
              <a:rPr lang="ru-RU" sz="1400" dirty="0"/>
              <a:t> </a:t>
            </a:r>
            <a:r>
              <a:rPr lang="ru-RU" sz="1400" dirty="0" err="1"/>
              <a:t>згідно</a:t>
            </a:r>
            <a:r>
              <a:rPr lang="ru-RU" sz="1400" dirty="0"/>
              <a:t> правил на </a:t>
            </a:r>
            <a:r>
              <a:rPr lang="ru-RU" sz="1400" dirty="0" err="1"/>
              <a:t>сайті</a:t>
            </a:r>
            <a:r>
              <a:rPr lang="ru-RU" sz="1400" dirty="0"/>
              <a:t> </a:t>
            </a:r>
            <a:r>
              <a:rPr lang="en-US" sz="1400" b="1" dirty="0"/>
              <a:t>https://ksma.ks.ua</a:t>
            </a:r>
            <a:endParaRPr lang="ru-RU" sz="1400" b="1" dirty="0"/>
          </a:p>
          <a:p>
            <a:r>
              <a:rPr lang="ru-RU" sz="1400" dirty="0"/>
              <a:t>•</a:t>
            </a:r>
            <a:r>
              <a:rPr lang="ru-RU" sz="1400" dirty="0" err="1"/>
              <a:t>підписати</a:t>
            </a:r>
            <a:r>
              <a:rPr lang="ru-RU" sz="1400" dirty="0"/>
              <a:t> </a:t>
            </a:r>
            <a:r>
              <a:rPr lang="ru-RU" sz="1400" dirty="0" err="1"/>
              <a:t>всі</a:t>
            </a:r>
            <a:r>
              <a:rPr lang="ru-RU" sz="1400" dirty="0"/>
              <a:t> </a:t>
            </a:r>
            <a:r>
              <a:rPr lang="ru-RU" sz="1400" dirty="0" err="1"/>
              <a:t>документи</a:t>
            </a:r>
            <a:r>
              <a:rPr lang="ru-RU" sz="1400" dirty="0"/>
              <a:t> (</a:t>
            </a:r>
            <a:r>
              <a:rPr lang="ru-RU" sz="1400" dirty="0" err="1"/>
              <a:t>накласти</a:t>
            </a:r>
            <a:r>
              <a:rPr lang="ru-RU" sz="1400" dirty="0"/>
              <a:t> КЕП на </a:t>
            </a:r>
            <a:r>
              <a:rPr lang="ru-RU" sz="1400" dirty="0" err="1"/>
              <a:t>рукопис</a:t>
            </a:r>
            <a:r>
              <a:rPr lang="ru-RU" sz="1400" dirty="0"/>
              <a:t>)</a:t>
            </a:r>
          </a:p>
          <a:p>
            <a:r>
              <a:rPr lang="ru-RU" sz="1400" dirty="0"/>
              <a:t>• </a:t>
            </a:r>
            <a:r>
              <a:rPr lang="ru-RU" sz="1400" dirty="0" err="1"/>
              <a:t>надати</a:t>
            </a:r>
            <a:r>
              <a:rPr lang="ru-RU" sz="1400" dirty="0"/>
              <a:t> </a:t>
            </a:r>
            <a:r>
              <a:rPr lang="ru-RU" sz="1400" dirty="0" err="1"/>
              <a:t>документи</a:t>
            </a:r>
            <a:r>
              <a:rPr lang="ru-RU" sz="1400" dirty="0"/>
              <a:t> </a:t>
            </a:r>
            <a:r>
              <a:rPr lang="ru-RU" sz="1400" dirty="0" err="1"/>
              <a:t>завідувачу</a:t>
            </a:r>
            <a:r>
              <a:rPr lang="ru-RU" sz="1400" dirty="0"/>
              <a:t> </a:t>
            </a:r>
            <a:r>
              <a:rPr lang="ru-RU" sz="1400" dirty="0" err="1"/>
              <a:t>відділу</a:t>
            </a:r>
            <a:r>
              <a:rPr lang="ru-RU" sz="1400" dirty="0"/>
              <a:t> </a:t>
            </a:r>
            <a:r>
              <a:rPr lang="ru-RU" sz="1400" dirty="0" err="1"/>
              <a:t>аспірантури</a:t>
            </a:r>
            <a:r>
              <a:rPr lang="ru-RU" sz="1400" dirty="0"/>
              <a:t> та </a:t>
            </a:r>
            <a:r>
              <a:rPr lang="ru-RU" sz="1400" dirty="0" err="1"/>
              <a:t>докторантури</a:t>
            </a:r>
            <a:endParaRPr lang="ru-RU" sz="1400" dirty="0"/>
          </a:p>
          <a:p>
            <a:r>
              <a:rPr lang="ru-RU" sz="1400" dirty="0"/>
              <a:t>•в </a:t>
            </a:r>
            <a:r>
              <a:rPr lang="ru-RU" sz="1400" dirty="0" err="1"/>
              <a:t>разі</a:t>
            </a:r>
            <a:r>
              <a:rPr lang="ru-RU" sz="1400" dirty="0"/>
              <a:t> </a:t>
            </a:r>
            <a:r>
              <a:rPr lang="ru-RU" sz="1400" dirty="0" err="1"/>
              <a:t>зупинки</a:t>
            </a:r>
            <a:r>
              <a:rPr lang="ru-RU" sz="1400" dirty="0"/>
              <a:t> </a:t>
            </a:r>
            <a:r>
              <a:rPr lang="ru-RU" sz="1400" dirty="0" err="1"/>
              <a:t>дії</a:t>
            </a:r>
            <a:r>
              <a:rPr lang="ru-RU" sz="1400" dirty="0"/>
              <a:t> ради </a:t>
            </a:r>
            <a:r>
              <a:rPr lang="ru-RU" sz="1400" b="1" dirty="0"/>
              <a:t>МОН</a:t>
            </a:r>
            <a:r>
              <a:rPr lang="ru-RU" sz="1400" dirty="0"/>
              <a:t> </a:t>
            </a:r>
            <a:r>
              <a:rPr lang="ru-RU" sz="1400" dirty="0" err="1"/>
              <a:t>виправити</a:t>
            </a:r>
            <a:r>
              <a:rPr lang="ru-RU" sz="1400" dirty="0"/>
              <a:t> </a:t>
            </a:r>
            <a:r>
              <a:rPr lang="ru-RU" sz="1400" dirty="0" err="1"/>
              <a:t>зауваження</a:t>
            </a:r>
            <a:r>
              <a:rPr lang="ru-RU" sz="1400" dirty="0"/>
              <a:t> (</a:t>
            </a:r>
            <a:r>
              <a:rPr lang="ru-RU" sz="1400" dirty="0" err="1"/>
              <a:t>запропонувати</a:t>
            </a:r>
            <a:r>
              <a:rPr lang="ru-RU" sz="1400" dirty="0"/>
              <a:t> </a:t>
            </a:r>
            <a:r>
              <a:rPr lang="ru-RU" sz="1400" dirty="0" err="1"/>
              <a:t>заміни</a:t>
            </a:r>
            <a:r>
              <a:rPr lang="ru-RU" sz="1400" dirty="0"/>
              <a:t> складу ради)</a:t>
            </a:r>
            <a:endParaRPr lang="LID4096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866030-0388-33DA-247F-62BDCC3C2547}"/>
              </a:ext>
            </a:extLst>
          </p:cNvPr>
          <p:cNvSpPr txBox="1"/>
          <p:nvPr/>
        </p:nvSpPr>
        <p:spPr>
          <a:xfrm>
            <a:off x="9648226" y="1407008"/>
            <a:ext cx="1870970" cy="41890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LID4096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z="1400" dirty="0"/>
              <a:t>•</a:t>
            </a:r>
            <a:r>
              <a:rPr lang="ru-RU" sz="1400" dirty="0" err="1"/>
              <a:t>отримати</a:t>
            </a:r>
            <a:r>
              <a:rPr lang="ru-RU" sz="1400" dirty="0"/>
              <a:t> </a:t>
            </a:r>
            <a:r>
              <a:rPr lang="ru-RU" sz="1400" b="1" dirty="0" err="1"/>
              <a:t>рецензії</a:t>
            </a:r>
            <a:r>
              <a:rPr lang="ru-RU" sz="1400" dirty="0"/>
              <a:t> та </a:t>
            </a:r>
            <a:r>
              <a:rPr lang="ru-RU" sz="1400" b="1" dirty="0" err="1"/>
              <a:t>відгуки</a:t>
            </a:r>
            <a:endParaRPr lang="ru-RU" sz="1400" b="1" dirty="0"/>
          </a:p>
          <a:p>
            <a:r>
              <a:rPr lang="ru-RU" sz="1400" dirty="0"/>
              <a:t>•</a:t>
            </a:r>
            <a:r>
              <a:rPr lang="ru-RU" sz="1400" dirty="0" err="1"/>
              <a:t>визначити</a:t>
            </a:r>
            <a:r>
              <a:rPr lang="ru-RU" sz="1400" dirty="0"/>
              <a:t> разом з головою ради дату </a:t>
            </a:r>
            <a:r>
              <a:rPr lang="ru-RU" sz="1400" dirty="0" err="1"/>
              <a:t>захисту</a:t>
            </a:r>
            <a:r>
              <a:rPr lang="ru-RU" sz="1400" dirty="0"/>
              <a:t>, </a:t>
            </a:r>
            <a:r>
              <a:rPr lang="ru-RU" sz="1400" dirty="0" err="1"/>
              <a:t>погодити</a:t>
            </a:r>
            <a:r>
              <a:rPr lang="ru-RU" sz="1400" dirty="0"/>
              <a:t> з рецензентами та </a:t>
            </a:r>
            <a:r>
              <a:rPr lang="ru-RU" sz="1400" dirty="0" err="1"/>
              <a:t>опонентами</a:t>
            </a:r>
            <a:endParaRPr lang="ru-RU" sz="1400" dirty="0"/>
          </a:p>
          <a:p>
            <a:r>
              <a:rPr lang="ru-RU" sz="1400" dirty="0"/>
              <a:t>•</a:t>
            </a:r>
            <a:r>
              <a:rPr lang="ru-RU" sz="1400" dirty="0" err="1"/>
              <a:t>підготувати</a:t>
            </a:r>
            <a:r>
              <a:rPr lang="ru-RU" sz="1400" dirty="0"/>
              <a:t> </a:t>
            </a:r>
            <a:r>
              <a:rPr lang="ru-RU" sz="1400" dirty="0" err="1"/>
              <a:t>доповідь</a:t>
            </a:r>
            <a:r>
              <a:rPr lang="ru-RU" sz="1400" dirty="0"/>
              <a:t> та </a:t>
            </a:r>
            <a:r>
              <a:rPr lang="ru-RU" sz="1400" dirty="0" err="1"/>
              <a:t>презентацію</a:t>
            </a:r>
            <a:endParaRPr lang="ru-RU" sz="1400" dirty="0"/>
          </a:p>
          <a:p>
            <a:r>
              <a:rPr lang="ru-RU" sz="1400" dirty="0"/>
              <a:t>•</a:t>
            </a:r>
            <a:r>
              <a:rPr lang="ru-RU" sz="1400" b="1" dirty="0" err="1"/>
              <a:t>захиститися</a:t>
            </a:r>
            <a:endParaRPr lang="ru-RU" sz="1400" b="1" dirty="0"/>
          </a:p>
          <a:p>
            <a:r>
              <a:rPr lang="ru-RU" sz="1400" b="1" dirty="0"/>
              <a:t>•</a:t>
            </a:r>
            <a:r>
              <a:rPr lang="uk-UA" sz="1400" dirty="0"/>
              <a:t>надати рукопис дисертації для розміщення в </a:t>
            </a:r>
            <a:r>
              <a:rPr lang="uk-UA" sz="1400" dirty="0" err="1"/>
              <a:t>репозитарії</a:t>
            </a:r>
            <a:r>
              <a:rPr lang="uk-UA" sz="1400" dirty="0"/>
              <a:t> ХДМА</a:t>
            </a:r>
            <a:endParaRPr lang="LID4096" sz="1400" dirty="0"/>
          </a:p>
          <a:p>
            <a:r>
              <a:rPr lang="ru-RU" sz="1400" b="1" dirty="0"/>
              <a:t>•</a:t>
            </a:r>
            <a:r>
              <a:rPr lang="ru-RU" sz="1400" b="1" dirty="0" err="1"/>
              <a:t>отримати</a:t>
            </a:r>
            <a:r>
              <a:rPr lang="ru-RU" sz="1400" b="1" dirty="0"/>
              <a:t> диплом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FCD9D8C7-07AE-FF8B-98B2-F7DBF4187D83}"/>
              </a:ext>
            </a:extLst>
          </p:cNvPr>
          <p:cNvSpPr txBox="1">
            <a:spLocks/>
          </p:cNvSpPr>
          <p:nvPr/>
        </p:nvSpPr>
        <p:spPr>
          <a:xfrm>
            <a:off x="9648226" y="5596037"/>
            <a:ext cx="1798469" cy="935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>
                <a:solidFill>
                  <a:srgbClr val="FF0000"/>
                </a:solidFill>
              </a:rPr>
              <a:t>Має</a:t>
            </a:r>
            <a:r>
              <a:rPr lang="ru-RU" dirty="0">
                <a:solidFill>
                  <a:srgbClr val="FF0000"/>
                </a:solidFill>
              </a:rPr>
              <a:t> бути завершено до 31 </a:t>
            </a:r>
            <a:r>
              <a:rPr lang="ru-RU" dirty="0" err="1">
                <a:solidFill>
                  <a:srgbClr val="FF0000"/>
                </a:solidFill>
              </a:rPr>
              <a:t>серпня</a:t>
            </a:r>
            <a:r>
              <a:rPr lang="ru-RU" dirty="0">
                <a:solidFill>
                  <a:srgbClr val="FF0000"/>
                </a:solidFill>
              </a:rPr>
              <a:t>  4 курсу (</a:t>
            </a:r>
            <a:r>
              <a:rPr lang="ru-RU" dirty="0" err="1">
                <a:solidFill>
                  <a:srgbClr val="FF0000"/>
                </a:solidFill>
              </a:rPr>
              <a:t>закінчення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терміну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навчання</a:t>
            </a:r>
            <a:r>
              <a:rPr lang="ru-RU" dirty="0">
                <a:solidFill>
                  <a:srgbClr val="FF0000"/>
                </a:solidFill>
              </a:rPr>
              <a:t>)</a:t>
            </a:r>
            <a:endParaRPr lang="LID4096" dirty="0">
              <a:solidFill>
                <a:srgbClr val="FF0000"/>
              </a:solidFill>
            </a:endParaRP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4DEC0543-2830-EE0D-EC14-B2C418C9EFC4}"/>
              </a:ext>
            </a:extLst>
          </p:cNvPr>
          <p:cNvSpPr txBox="1">
            <a:spLocks/>
          </p:cNvSpPr>
          <p:nvPr/>
        </p:nvSpPr>
        <p:spPr>
          <a:xfrm>
            <a:off x="369163" y="972108"/>
            <a:ext cx="1657906" cy="61730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Під час навчання</a:t>
            </a:r>
            <a:endParaRPr lang="LID4096" dirty="0"/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EA2C0114-A036-676B-14FA-194F7A6F8AA8}"/>
              </a:ext>
            </a:extLst>
          </p:cNvPr>
          <p:cNvSpPr txBox="1">
            <a:spLocks/>
          </p:cNvSpPr>
          <p:nvPr/>
        </p:nvSpPr>
        <p:spPr>
          <a:xfrm>
            <a:off x="2079780" y="1024693"/>
            <a:ext cx="1657906" cy="6173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Підготовка до захисту</a:t>
            </a:r>
            <a:endParaRPr lang="LID4096" dirty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77AEA30-FCEF-D7EB-12F7-7090DED5C99E}"/>
              </a:ext>
            </a:extLst>
          </p:cNvPr>
          <p:cNvSpPr txBox="1">
            <a:spLocks/>
          </p:cNvSpPr>
          <p:nvPr/>
        </p:nvSpPr>
        <p:spPr>
          <a:xfrm>
            <a:off x="3904615" y="923666"/>
            <a:ext cx="1657906" cy="71321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Початок процедури захисту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A8B822A-286F-0118-C7F7-91AD4FC00B62}"/>
              </a:ext>
            </a:extLst>
          </p:cNvPr>
          <p:cNvSpPr txBox="1">
            <a:spLocks/>
          </p:cNvSpPr>
          <p:nvPr/>
        </p:nvSpPr>
        <p:spPr>
          <a:xfrm>
            <a:off x="5826391" y="990926"/>
            <a:ext cx="1657906" cy="61730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Перший етап</a:t>
            </a:r>
            <a:endParaRPr lang="LID4096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B1074198-FFA7-F1DF-40E6-FE85C004A3D3}"/>
              </a:ext>
            </a:extLst>
          </p:cNvPr>
          <p:cNvSpPr txBox="1">
            <a:spLocks/>
          </p:cNvSpPr>
          <p:nvPr/>
        </p:nvSpPr>
        <p:spPr>
          <a:xfrm>
            <a:off x="7787775" y="972108"/>
            <a:ext cx="1657906" cy="63612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Другий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етап</a:t>
            </a:r>
            <a:endParaRPr lang="LID4096" dirty="0"/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5B43CF0F-CE5F-93C9-9564-03DBEF16B6BC}"/>
              </a:ext>
            </a:extLst>
          </p:cNvPr>
          <p:cNvSpPr txBox="1">
            <a:spLocks/>
          </p:cNvSpPr>
          <p:nvPr/>
        </p:nvSpPr>
        <p:spPr>
          <a:xfrm>
            <a:off x="9805225" y="972107"/>
            <a:ext cx="1657906" cy="617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/>
              <a:t>Захист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ABE8A86-BF58-F6CC-C0B9-06B8DBB2F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85" y="5518436"/>
            <a:ext cx="1042722" cy="107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44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1F9F5-4C94-DC6B-5E8E-F01E1B1F6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041" y="615232"/>
            <a:ext cx="8911687" cy="1280890"/>
          </a:xfrm>
        </p:spPr>
        <p:txBody>
          <a:bodyPr/>
          <a:lstStyle/>
          <a:p>
            <a:pPr algn="ctr"/>
            <a:r>
              <a:rPr lang="uk-UA" dirty="0"/>
              <a:t>Перевірка готовності до захисту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A6F01F-F41A-34D6-2885-E8141540A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699" y="1717388"/>
            <a:ext cx="9595913" cy="4193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1. Вчасно підготувати необхідну кількість публікацій. В публікаціях мають бути повністю висвітлені всі положення, які виносяться на захист.</a:t>
            </a:r>
          </a:p>
          <a:p>
            <a:pPr marL="0" indent="0">
              <a:buNone/>
            </a:pPr>
            <a:r>
              <a:rPr lang="uk-UA" sz="2000" dirty="0"/>
              <a:t>2. Обов'язково повинна бути участь у наукових конференціях.</a:t>
            </a:r>
          </a:p>
          <a:p>
            <a:pPr marL="0" indent="0">
              <a:buNone/>
            </a:pPr>
            <a:r>
              <a:rPr lang="uk-UA" sz="2000" dirty="0"/>
              <a:t>3. Оформити дисертацію відповідно до вимог законодавства.</a:t>
            </a:r>
          </a:p>
          <a:p>
            <a:pPr marL="0" indent="0">
              <a:buNone/>
            </a:pPr>
            <a:r>
              <a:rPr lang="uk-UA" sz="2000" dirty="0"/>
              <a:t>4. Перевірити чи відповідає обсяг дисертації нормам  - </a:t>
            </a:r>
            <a:r>
              <a:rPr lang="ru-UA" sz="2000" dirty="0"/>
              <a:t>4,5-7</a:t>
            </a:r>
            <a:r>
              <a:rPr lang="en-US" sz="2000" dirty="0"/>
              <a:t> </a:t>
            </a:r>
            <a:r>
              <a:rPr lang="uk-UA" sz="2000" dirty="0"/>
              <a:t>авторських аркуша основного тексту.</a:t>
            </a:r>
          </a:p>
          <a:p>
            <a:pPr marL="0" indent="0">
              <a:buNone/>
            </a:pPr>
            <a:r>
              <a:rPr lang="uk-UA" sz="2000" dirty="0"/>
              <a:t>5. Анотація – 0,2 - 0,3 авторських аркуша (від 4,5 до 7 сторінок кожною мовою).</a:t>
            </a:r>
          </a:p>
          <a:p>
            <a:pPr marL="0" indent="0">
              <a:buNone/>
            </a:pPr>
            <a:r>
              <a:rPr lang="uk-UA" sz="2000" dirty="0"/>
              <a:t>6. Ключові слова – від 5 до 15.</a:t>
            </a:r>
            <a:endParaRPr lang="LID4096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5C3AAE-03D1-378E-E0EB-9926B284B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278" y="249715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64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9191B-F930-2AB5-072F-AC5BAA00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7345"/>
          </a:xfrm>
        </p:spPr>
        <p:txBody>
          <a:bodyPr/>
          <a:lstStyle/>
          <a:p>
            <a:pPr algn="ctr"/>
            <a:r>
              <a:rPr lang="uk-UA" dirty="0"/>
              <a:t>Важливість підготовки до захисту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520359-7FC2-A567-6E7B-2AC00E015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062" y="1624614"/>
            <a:ext cx="10515600" cy="493040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dirty="0"/>
              <a:t>Експертна оцінка науковців. </a:t>
            </a:r>
          </a:p>
          <a:p>
            <a:pPr marL="514350" indent="-514350">
              <a:buAutoNum type="arabicPeriod"/>
            </a:pPr>
            <a:r>
              <a:rPr lang="uk-UA" dirty="0"/>
              <a:t>Рекомендації щодо дисертації. </a:t>
            </a:r>
          </a:p>
          <a:p>
            <a:pPr marL="514350" indent="-514350">
              <a:buAutoNum type="arabicPeriod"/>
            </a:pPr>
            <a:r>
              <a:rPr lang="uk-UA" dirty="0"/>
              <a:t>Корисні запитання.</a:t>
            </a:r>
          </a:p>
          <a:p>
            <a:pPr marL="514350" indent="-514350">
              <a:buAutoNum type="arabicPeriod"/>
            </a:pPr>
            <a:r>
              <a:rPr lang="uk-UA" dirty="0"/>
              <a:t>Можливість виправити недоліки.</a:t>
            </a:r>
          </a:p>
          <a:p>
            <a:pPr lvl="1"/>
            <a:r>
              <a:rPr lang="uk-UA" dirty="0"/>
              <a:t>Коригування теми.</a:t>
            </a:r>
          </a:p>
          <a:p>
            <a:pPr lvl="1"/>
            <a:r>
              <a:rPr lang="uk-UA" dirty="0"/>
              <a:t>Коригування наукової новизни.</a:t>
            </a:r>
          </a:p>
          <a:p>
            <a:pPr lvl="1"/>
            <a:r>
              <a:rPr lang="uk-UA" dirty="0"/>
              <a:t>Зміна/додавання окремих частин або елементів рукопису.</a:t>
            </a:r>
          </a:p>
          <a:p>
            <a:pPr lvl="1"/>
            <a:r>
              <a:rPr lang="uk-UA" dirty="0"/>
              <a:t>Можливість виправити недоліки дослідження чи рукопису роботи.</a:t>
            </a:r>
          </a:p>
          <a:p>
            <a:pPr lvl="1"/>
            <a:r>
              <a:rPr lang="uk-UA" dirty="0"/>
              <a:t>Коригування доповіді та презентації.</a:t>
            </a:r>
          </a:p>
          <a:p>
            <a:pPr marL="457200" lvl="1" indent="0">
              <a:buNone/>
            </a:pPr>
            <a:endParaRPr lang="uk-UA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uk-UA" dirty="0">
                <a:solidFill>
                  <a:srgbClr val="FF0000"/>
                </a:solidFill>
              </a:rPr>
              <a:t>Після початку процедури захисту вносити зміни в рукопис (текст) дисертації чи перелік друкованих праць неможливо!!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FC7C58-C5F8-3AE8-C9BB-BB941B1280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12" y="302981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26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060F4B-20DB-277E-0A16-58966C75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562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Публікації за темою дисертації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2F80EE-88EF-D0D2-4892-36666AEE7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423" y="1467282"/>
            <a:ext cx="10862569" cy="543313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«8. Наукові результати дисертації повинні бути висвітлені </a:t>
            </a:r>
            <a:r>
              <a:rPr lang="uk-UA" b="1" dirty="0">
                <a:solidFill>
                  <a:srgbClr val="FF0000"/>
                </a:solidFill>
              </a:rPr>
              <a:t>не менше ніж у трьох наукових публікаціях</a:t>
            </a:r>
            <a:r>
              <a:rPr lang="uk-UA" dirty="0"/>
              <a:t> здобувача, до яких зараховуються:»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1. Статті у наукових виданнях, включених на дату опублікування до </a:t>
            </a:r>
            <a:r>
              <a:rPr lang="uk-UA" b="1" dirty="0"/>
              <a:t>переліку </a:t>
            </a:r>
            <a:r>
              <a:rPr lang="uk-UA" dirty="0"/>
              <a:t>наукових фахових видань України - перевірити на сайті МОНУ.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dirty="0">
                <a:hlinkClick r:id="rId2"/>
              </a:rPr>
              <a:t>https://mon.gov.ua/nauka/nauka-2/atestatsiya-kadriv-vishchoi-kvalifikatsii/naukovi-fakhovi-vidannya</a:t>
            </a:r>
            <a:endParaRPr lang="uk-UA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2. Статті у </a:t>
            </a:r>
            <a:r>
              <a:rPr lang="uk-UA" b="1" dirty="0"/>
              <a:t>періодичних наукових виданнях</a:t>
            </a:r>
            <a:r>
              <a:rPr lang="uk-UA" dirty="0"/>
              <a:t>, проіндексованих на дату опублікування у базах даних </a:t>
            </a:r>
            <a:r>
              <a:rPr lang="en-US" b="1" dirty="0"/>
              <a:t>Web of Science Core Collection </a:t>
            </a:r>
            <a:r>
              <a:rPr lang="uk-UA" b="1" dirty="0"/>
              <a:t>та/або </a:t>
            </a:r>
            <a:r>
              <a:rPr lang="en-US" b="1" dirty="0"/>
              <a:t>Scopus</a:t>
            </a:r>
            <a:r>
              <a:rPr lang="en-US" dirty="0"/>
              <a:t>. </a:t>
            </a:r>
            <a:r>
              <a:rPr lang="uk-UA" dirty="0"/>
              <a:t>Журнал повинен мати </a:t>
            </a:r>
            <a:r>
              <a:rPr lang="en-US" dirty="0"/>
              <a:t>ISSN</a:t>
            </a:r>
            <a:r>
              <a:rPr lang="uk-UA" dirty="0"/>
              <a:t> або </a:t>
            </a:r>
            <a:r>
              <a:rPr lang="en-US" dirty="0" err="1"/>
              <a:t>eISSN</a:t>
            </a:r>
            <a:r>
              <a:rPr lang="en-US" dirty="0"/>
              <a:t>!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dirty="0"/>
              <a:t>3</a:t>
            </a:r>
            <a:r>
              <a:rPr lang="uk-UA" dirty="0"/>
              <a:t>.</a:t>
            </a:r>
            <a:r>
              <a:rPr lang="en-US" dirty="0"/>
              <a:t> </a:t>
            </a:r>
            <a:r>
              <a:rPr lang="uk-UA" dirty="0"/>
              <a:t>Не більше одного патенту на винахід, що пройшов кваліфікаційну експертизу та безпосередньо стосується наукових результатів дисертації.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uk-UA" dirty="0"/>
              <a:t>4. Одноосібні монографії, що рекомендовані до друку Вченою радою Академії. До одноосібних монографій прирівнюються одноосібні розділи у колективних монографіях.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EA2462-0C54-0D5A-E67E-48FEBBD187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2803" y="221851"/>
            <a:ext cx="1069189" cy="11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86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6A58C-46C7-2834-007D-B5541E8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3902"/>
            <a:ext cx="10515600" cy="51376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Кількість публікацій за темою дисертації</a:t>
            </a:r>
            <a:endParaRPr lang="LID4096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DC7B71-3A07-52AB-1C5C-9573DA6CB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284"/>
            <a:ext cx="10515600" cy="5362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1. Статті у наукових виданнях, включених на дату опублікування до </a:t>
            </a:r>
            <a:r>
              <a:rPr lang="uk-UA" b="1" dirty="0"/>
              <a:t>переліку </a:t>
            </a:r>
            <a:r>
              <a:rPr lang="uk-UA" dirty="0"/>
              <a:t>наукових фахових видань України:</a:t>
            </a:r>
          </a:p>
          <a:p>
            <a:pPr lvl="1" algn="just"/>
            <a:r>
              <a:rPr lang="uk-UA" b="1" dirty="0"/>
              <a:t>1-2</a:t>
            </a:r>
            <a:r>
              <a:rPr lang="uk-UA" dirty="0"/>
              <a:t> автори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uk-UA" dirty="0"/>
              <a:t>1 публікація,</a:t>
            </a:r>
          </a:p>
          <a:p>
            <a:pPr lvl="1" algn="just"/>
            <a:r>
              <a:rPr lang="uk-UA" b="1" dirty="0"/>
              <a:t>3</a:t>
            </a:r>
            <a:r>
              <a:rPr lang="uk-UA" dirty="0"/>
              <a:t> і більше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uk-UA" dirty="0"/>
              <a:t>0,5 публікацій.</a:t>
            </a:r>
          </a:p>
          <a:p>
            <a:pPr marL="0" indent="0" algn="just">
              <a:buNone/>
            </a:pPr>
            <a:r>
              <a:rPr lang="uk-UA" dirty="0"/>
              <a:t>2. Статті у періодичних наукових виданнях - </a:t>
            </a:r>
            <a:r>
              <a:rPr lang="en-US" b="1" dirty="0"/>
              <a:t>Web of Science Core Collection </a:t>
            </a:r>
            <a:r>
              <a:rPr lang="uk-UA" b="1" dirty="0"/>
              <a:t>та/або </a:t>
            </a:r>
            <a:r>
              <a:rPr lang="en-US" b="1" dirty="0"/>
              <a:t>Scopus</a:t>
            </a:r>
            <a:r>
              <a:rPr lang="uk-UA" dirty="0"/>
              <a:t>:</a:t>
            </a:r>
          </a:p>
          <a:p>
            <a:pPr lvl="1" algn="just"/>
            <a:r>
              <a:rPr lang="uk-UA" dirty="0"/>
              <a:t>Будь яка кількість авторів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uk-UA" dirty="0"/>
              <a:t>1 публікація,</a:t>
            </a:r>
          </a:p>
          <a:p>
            <a:pPr lvl="1" algn="just"/>
            <a:r>
              <a:rPr lang="uk-UA" dirty="0" err="1"/>
              <a:t>Квартиль</a:t>
            </a:r>
            <a:r>
              <a:rPr lang="uk-UA" dirty="0"/>
              <a:t> </a:t>
            </a:r>
            <a:r>
              <a:rPr lang="en-US" dirty="0"/>
              <a:t>Q1-Q3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en-US" dirty="0"/>
              <a:t>2</a:t>
            </a:r>
            <a:r>
              <a:rPr lang="uk-UA" dirty="0"/>
              <a:t> публікації.</a:t>
            </a:r>
          </a:p>
          <a:p>
            <a:pPr marL="0" indent="0" algn="just">
              <a:buNone/>
            </a:pPr>
            <a:r>
              <a:rPr lang="uk-UA" dirty="0"/>
              <a:t>3. Патенти:</a:t>
            </a:r>
          </a:p>
          <a:p>
            <a:pPr lvl="1" algn="just"/>
            <a:r>
              <a:rPr lang="uk-UA" dirty="0"/>
              <a:t>На </a:t>
            </a:r>
            <a:r>
              <a:rPr lang="uk-UA" b="1" dirty="0"/>
              <a:t>винахід</a:t>
            </a:r>
            <a:r>
              <a:rPr lang="uk-UA" dirty="0"/>
              <a:t> при будь якій кількості співавторів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uk-UA" dirty="0"/>
              <a:t>1 публікація,</a:t>
            </a:r>
          </a:p>
          <a:p>
            <a:pPr lvl="1" algn="just"/>
            <a:r>
              <a:rPr lang="uk-UA" dirty="0"/>
              <a:t>На </a:t>
            </a:r>
            <a:r>
              <a:rPr lang="uk-UA" b="1" dirty="0"/>
              <a:t>корисну модель </a:t>
            </a:r>
            <a:r>
              <a:rPr lang="uk-UA" dirty="0">
                <a:solidFill>
                  <a:srgbClr val="FF0000"/>
                </a:solidFill>
              </a:rPr>
              <a:t>не</a:t>
            </a:r>
            <a:r>
              <a:rPr lang="uk-UA" dirty="0"/>
              <a:t> </a:t>
            </a:r>
            <a:r>
              <a:rPr lang="uk-UA" dirty="0">
                <a:solidFill>
                  <a:srgbClr val="FF0000"/>
                </a:solidFill>
              </a:rPr>
              <a:t>рахується.</a:t>
            </a:r>
          </a:p>
          <a:p>
            <a:pPr marL="0" indent="0" algn="just">
              <a:buNone/>
            </a:pPr>
            <a:r>
              <a:rPr lang="uk-UA" dirty="0"/>
              <a:t>4. Монографія:</a:t>
            </a:r>
          </a:p>
          <a:p>
            <a:pPr lvl="1" algn="just"/>
            <a:r>
              <a:rPr lang="uk-UA" dirty="0"/>
              <a:t>Одноосібна </a:t>
            </a:r>
            <a:r>
              <a:rPr lang="en-US" b="1" dirty="0"/>
              <a:t>Web of Science Core Collection </a:t>
            </a:r>
            <a:r>
              <a:rPr lang="uk-UA" dirty="0"/>
              <a:t>та/або </a:t>
            </a:r>
            <a:r>
              <a:rPr lang="en-US" dirty="0"/>
              <a:t>Scopus</a:t>
            </a:r>
            <a:r>
              <a:rPr lang="uk-UA" dirty="0"/>
              <a:t>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en-US" dirty="0"/>
              <a:t>2</a:t>
            </a:r>
            <a:r>
              <a:rPr lang="uk-UA" dirty="0"/>
              <a:t> публікації,</a:t>
            </a:r>
          </a:p>
          <a:p>
            <a:pPr lvl="1" algn="just"/>
            <a:r>
              <a:rPr lang="uk-UA" dirty="0"/>
              <a:t>Одноосібний розділ в колективній монографії </a:t>
            </a:r>
            <a:r>
              <a:rPr lang="uk-UA" dirty="0">
                <a:solidFill>
                  <a:srgbClr val="FF0000"/>
                </a:solidFill>
              </a:rPr>
              <a:t>рахується як </a:t>
            </a:r>
            <a:r>
              <a:rPr lang="uk-UA" dirty="0"/>
              <a:t>1 публікація.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4488E2-C614-7562-0628-AAE217FC8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503" y="187160"/>
            <a:ext cx="1015922" cy="104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3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424A9-2E63-0EFE-0E7A-11A24D219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979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Публікації за темою дисертації, </a:t>
            </a:r>
            <a:br>
              <a:rPr lang="uk-UA" dirty="0"/>
            </a:br>
            <a:r>
              <a:rPr lang="uk-UA" dirty="0"/>
              <a:t>які </a:t>
            </a:r>
            <a:r>
              <a:rPr lang="uk-UA" b="1" dirty="0">
                <a:solidFill>
                  <a:srgbClr val="FF0000"/>
                </a:solidFill>
              </a:rPr>
              <a:t>не включаються</a:t>
            </a:r>
            <a:r>
              <a:rPr lang="uk-UA" dirty="0"/>
              <a:t> в загальну кількість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90E368-9A2A-9606-7643-198B88DA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348"/>
            <a:ext cx="10515600" cy="466077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uk-UA" dirty="0"/>
              <a:t>Іноземні періодичні видання, які входять в інші </a:t>
            </a:r>
            <a:r>
              <a:rPr lang="uk-UA" dirty="0" err="1"/>
              <a:t>наукометрічні</a:t>
            </a:r>
            <a:r>
              <a:rPr lang="uk-UA" dirty="0"/>
              <a:t> бази даних (</a:t>
            </a:r>
            <a:r>
              <a:rPr lang="en-US" b="1" dirty="0"/>
              <a:t>Copernicus, Google Scholar</a:t>
            </a:r>
            <a:r>
              <a:rPr lang="en-US" dirty="0"/>
              <a:t>, </a:t>
            </a:r>
            <a:r>
              <a:rPr lang="uk-UA" dirty="0"/>
              <a:t>та ін.)</a:t>
            </a:r>
            <a:r>
              <a:rPr lang="en-US" dirty="0"/>
              <a:t> </a:t>
            </a:r>
            <a:endParaRPr lang="uk-UA" dirty="0"/>
          </a:p>
          <a:p>
            <a:pPr marL="514350" indent="-514350" algn="just">
              <a:buAutoNum type="arabicPeriod"/>
            </a:pPr>
            <a:r>
              <a:rPr lang="uk-UA" dirty="0"/>
              <a:t>Патенти на </a:t>
            </a:r>
            <a:r>
              <a:rPr lang="uk-UA" b="1" dirty="0"/>
              <a:t>корисну модель</a:t>
            </a:r>
            <a:r>
              <a:rPr lang="uk-UA" dirty="0"/>
              <a:t>.</a:t>
            </a:r>
          </a:p>
          <a:p>
            <a:pPr marL="514350" indent="-514350" algn="just">
              <a:buAutoNum type="arabicPeriod"/>
            </a:pPr>
            <a:r>
              <a:rPr lang="uk-UA" dirty="0"/>
              <a:t>Монографії, розділи монографій </a:t>
            </a:r>
            <a:r>
              <a:rPr lang="uk-UA" b="1" dirty="0"/>
              <a:t>у співавторстві</a:t>
            </a:r>
            <a:r>
              <a:rPr lang="uk-UA" dirty="0"/>
              <a:t>.</a:t>
            </a:r>
          </a:p>
          <a:p>
            <a:pPr marL="514350" indent="-514350" algn="just">
              <a:buAutoNum type="arabicPeriod"/>
            </a:pPr>
            <a:r>
              <a:rPr lang="uk-UA" dirty="0"/>
              <a:t>Дві статті в </a:t>
            </a:r>
            <a:r>
              <a:rPr lang="uk-UA" b="1" dirty="0"/>
              <a:t>одному номері </a:t>
            </a:r>
            <a:r>
              <a:rPr lang="uk-UA" dirty="0"/>
              <a:t>періодичного видання.</a:t>
            </a:r>
          </a:p>
          <a:p>
            <a:pPr marL="514350" indent="-514350" algn="just">
              <a:buAutoNum type="arabicPeriod"/>
            </a:pPr>
            <a:r>
              <a:rPr lang="uk-UA" dirty="0"/>
              <a:t>Стаття в </a:t>
            </a:r>
            <a:r>
              <a:rPr lang="uk-UA" b="1" dirty="0"/>
              <a:t>неперіодичному науковому виданні </a:t>
            </a:r>
            <a:r>
              <a:rPr lang="uk-UA" dirty="0"/>
              <a:t>(матеріали роботи конференції, збірник наукових праць, каталог, підручник, посібник і </a:t>
            </a:r>
            <a:r>
              <a:rPr lang="uk-UA" dirty="0" err="1"/>
              <a:t>т.д</a:t>
            </a:r>
            <a:r>
              <a:rPr lang="uk-UA" dirty="0"/>
              <a:t>.), в </a:t>
            </a:r>
            <a:r>
              <a:rPr lang="uk-UA" dirty="0" err="1"/>
              <a:t>т.ч</a:t>
            </a:r>
            <a:r>
              <a:rPr lang="uk-UA" dirty="0"/>
              <a:t>. </a:t>
            </a:r>
            <a:r>
              <a:rPr lang="en-US" b="1" dirty="0"/>
              <a:t>Web of Science Core Collection</a:t>
            </a:r>
            <a:r>
              <a:rPr lang="uk-UA" b="1" dirty="0"/>
              <a:t>, </a:t>
            </a:r>
            <a:r>
              <a:rPr lang="en-US" b="1" dirty="0"/>
              <a:t>Scopus</a:t>
            </a:r>
            <a:r>
              <a:rPr lang="uk-UA" b="1" dirty="0"/>
              <a:t>.</a:t>
            </a:r>
          </a:p>
          <a:p>
            <a:pPr marL="514350" indent="-514350" algn="just">
              <a:buAutoNum type="arabicPeriod"/>
            </a:pPr>
            <a:r>
              <a:rPr lang="uk-UA" dirty="0"/>
              <a:t>Публікації, які на момент подання документів прийняті до друку (</a:t>
            </a:r>
            <a:r>
              <a:rPr lang="en-US" dirty="0"/>
              <a:t>pre-print)</a:t>
            </a:r>
            <a:r>
              <a:rPr lang="uk-UA" dirty="0"/>
              <a:t>, але </a:t>
            </a:r>
            <a:r>
              <a:rPr lang="uk-UA" b="1" dirty="0"/>
              <a:t>не опубліковані</a:t>
            </a:r>
            <a:r>
              <a:rPr lang="uk-UA" dirty="0"/>
              <a:t>.</a:t>
            </a:r>
          </a:p>
          <a:p>
            <a:pPr marL="514350" indent="-514350">
              <a:buAutoNum type="arabicPeriod"/>
            </a:pPr>
            <a:endParaRPr lang="uk-UA" dirty="0"/>
          </a:p>
          <a:p>
            <a:pPr marL="514350" indent="-514350">
              <a:buAutoNum type="arabicPeriod"/>
            </a:pP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5FB8DD7-3D0C-29D2-E6D8-6AD377F72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13" y="258593"/>
            <a:ext cx="1007045" cy="103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8724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693</TotalTime>
  <Words>1593</Words>
  <Application>Microsoft Office PowerPoint</Application>
  <PresentationFormat>Широкоэкранный</PresentationFormat>
  <Paragraphs>144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Нормативна база процедури захисту https://ksma.ks.ua/?page_id=3125 </vt:lpstr>
      <vt:lpstr>Основні зміни в процедурі підготовки до захисту (порівняно з захистами минулих років)</vt:lpstr>
      <vt:lpstr>Основні етапи підготовки та захисту дисертації</vt:lpstr>
      <vt:lpstr>Перевірка готовності до захисту</vt:lpstr>
      <vt:lpstr>Важливість підготовки до захисту</vt:lpstr>
      <vt:lpstr>Публікації за темою дисертації</vt:lpstr>
      <vt:lpstr>Кількість публікацій за темою дисертації</vt:lpstr>
      <vt:lpstr>Публікації за темою дисертації,  які не включаються в загальну кількість</vt:lpstr>
      <vt:lpstr>       Формування складу Разової спеціалізованої      вченої ради (Постанова КМУ № 44 від 12.01.2022)</vt:lpstr>
      <vt:lpstr>Вимоги до складу  Разової спеціалізованої вченої ради</vt:lpstr>
      <vt:lpstr>Вимоги до складу  Разової спеціалізованої вченої ради</vt:lpstr>
      <vt:lpstr>Компетентність члена разової  спеціалізованої вченої ради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Светлана Аппазова</dc:creator>
  <cp:lastModifiedBy>Светлана Аппазова</cp:lastModifiedBy>
  <cp:revision>29</cp:revision>
  <dcterms:created xsi:type="dcterms:W3CDTF">2025-09-07T10:06:08Z</dcterms:created>
  <dcterms:modified xsi:type="dcterms:W3CDTF">2025-09-09T13:43:07Z</dcterms:modified>
</cp:coreProperties>
</file>