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91" r:id="rId1"/>
  </p:sldMasterIdLst>
  <p:notesMasterIdLst>
    <p:notesMasterId r:id="rId38"/>
  </p:notesMasterIdLst>
  <p:sldIdLst>
    <p:sldId id="268" r:id="rId2"/>
    <p:sldId id="560" r:id="rId3"/>
    <p:sldId id="256" r:id="rId4"/>
    <p:sldId id="257" r:id="rId5"/>
    <p:sldId id="258" r:id="rId6"/>
    <p:sldId id="562" r:id="rId7"/>
    <p:sldId id="561" r:id="rId8"/>
    <p:sldId id="563" r:id="rId9"/>
    <p:sldId id="564" r:id="rId10"/>
    <p:sldId id="565" r:id="rId11"/>
    <p:sldId id="584" r:id="rId12"/>
    <p:sldId id="566" r:id="rId13"/>
    <p:sldId id="567" r:id="rId14"/>
    <p:sldId id="576" r:id="rId15"/>
    <p:sldId id="571" r:id="rId16"/>
    <p:sldId id="259" r:id="rId17"/>
    <p:sldId id="577" r:id="rId18"/>
    <p:sldId id="568" r:id="rId19"/>
    <p:sldId id="572" r:id="rId20"/>
    <p:sldId id="586" r:id="rId21"/>
    <p:sldId id="569" r:id="rId22"/>
    <p:sldId id="578" r:id="rId23"/>
    <p:sldId id="573" r:id="rId24"/>
    <p:sldId id="574" r:id="rId25"/>
    <p:sldId id="260" r:id="rId26"/>
    <p:sldId id="570" r:id="rId27"/>
    <p:sldId id="585" r:id="rId28"/>
    <p:sldId id="261" r:id="rId29"/>
    <p:sldId id="587" r:id="rId30"/>
    <p:sldId id="575" r:id="rId31"/>
    <p:sldId id="263" r:id="rId32"/>
    <p:sldId id="264" r:id="rId33"/>
    <p:sldId id="265" r:id="rId34"/>
    <p:sldId id="580" r:id="rId35"/>
    <p:sldId id="581" r:id="rId36"/>
    <p:sldId id="583" r:id="rId37"/>
  </p:sldIdLst>
  <p:sldSz cx="14630400" cy="8229600"/>
  <p:notesSz cx="8229600" cy="14630400"/>
  <p:embeddedFontLst>
    <p:embeddedFont>
      <p:font typeface="Arial Black" panose="020B0A04020102020204" pitchFamily="34" charset="0"/>
      <p:bold r:id="rId39"/>
    </p:embeddedFont>
    <p:embeddedFont>
      <p:font typeface="Geist" panose="020B0604020202020204" charset="0"/>
      <p:regular r:id="rId40"/>
    </p:embeddedFont>
    <p:embeddedFont>
      <p:font typeface="Inter" panose="020B0604020202020204" charset="0"/>
      <p:regular r:id="rId41"/>
    </p:embeddedFont>
    <p:embeddedFont>
      <p:font typeface="Trebuchet MS" panose="020B0603020202020204" pitchFamily="34" charset="0"/>
      <p:regular r:id="rId42"/>
      <p:bold r:id="rId43"/>
      <p:italic r:id="rId44"/>
      <p:boldItalic r:id="rId45"/>
    </p:embeddedFont>
    <p:embeddedFont>
      <p:font typeface="Wingdings 3" panose="05040102010807070707" pitchFamily="18" charset="2"/>
      <p:regular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03" autoAdjust="0"/>
    <p:restoredTop sz="94610"/>
  </p:normalViewPr>
  <p:slideViewPr>
    <p:cSldViewPr snapToGrid="0" snapToObjects="1">
      <p:cViewPr varScale="1">
        <p:scale>
          <a:sx n="60" d="100"/>
          <a:sy n="60" d="100"/>
        </p:scale>
        <p:origin x="738" y="6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51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fc2d630d5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gfc2d630d51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fc2d630d51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A6C6A-B0D1-A180-8ABD-B3C4AEC2B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92F85D-C44D-40CC-42A5-C8E5C3CF3C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77C4A4-5729-F84E-520B-23442250B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D042C-7B39-2F37-3E63-6CDB5098ED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70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FB31B-294D-9135-B141-491E70CF2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4F113F-D5E8-EBD7-1B5F-61FC6A67F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E7C96E-90E3-D3CD-22C6-47B691B6E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ED182-AD8D-3F9F-C04C-AB76A9E6DC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909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FF9CB-1690-4450-F014-9102C4DD6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C9E56D-D8BC-B29E-5EB2-EB25D253D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196443-6BCF-2124-B01B-6C85BFE385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D991D-3BB8-AEEC-3E8B-E1BED544CF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446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BFE35-23D8-F132-73D1-FDE27EEC5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2942A2-A7EF-5BDE-DE67-D3E8878617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C456C0-BF9A-3AFD-A61A-387A640A19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47666-F2C5-A1B8-23AB-C906F6730B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05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546BA-94F9-4014-123F-571730AE9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3DFD95-F7EB-7A2C-CBFB-B42D333895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146923-0C64-4CB7-4988-AC3E9067DC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12F86-1FF7-F8D7-4DA4-379707D8C3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72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15AD0-950A-18CF-FB0F-676629603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523123-FC20-47E1-1C90-A5150477C6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98D5CA-D33B-A09D-E749-765A49F1FC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D9CDC-A66B-676A-ED92-1E32246211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317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743F7-A612-3AFB-8811-A8CF25107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065CA8-45FB-509C-0625-EB3F1EA830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4FF725-0EAB-C671-7765-73988924D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E52E9-1938-3C24-6D6D-5ADA76967A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16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A8D02-27BB-281A-D10D-AF7AEF288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31480F-CB95-B385-999F-2F6A1DE5F7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7277EC-8460-CA91-AF02-7E563E7C43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04B75-E06B-711C-FA4D-488D99CDEC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48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30C29-8D43-68D5-7FF5-F1C515056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209009-64E5-585A-CD6A-EB0FFCA606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078C23-8EEB-9ED8-26A0-2A67C4172C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5FAC7-425F-F7CA-8546-50580DE3CA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25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0160"/>
            <a:ext cx="14630400" cy="823976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8481" y="2885441"/>
            <a:ext cx="9320323" cy="1975562"/>
          </a:xfrm>
        </p:spPr>
        <p:txBody>
          <a:bodyPr anchor="b">
            <a:noAutofit/>
          </a:bodyPr>
          <a:lstStyle>
            <a:lvl1pPr algn="r">
              <a:defRPr sz="648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8481" y="4861000"/>
            <a:ext cx="9320323" cy="131627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5183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731520"/>
            <a:ext cx="10316002" cy="4084320"/>
          </a:xfrm>
        </p:spPr>
        <p:txBody>
          <a:bodyPr anchor="ctr">
            <a:normAutofit/>
          </a:bodyPr>
          <a:lstStyle>
            <a:lvl1pPr algn="l">
              <a:defRPr sz="528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364480"/>
            <a:ext cx="10316002" cy="1885154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10829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1" y="731520"/>
            <a:ext cx="9712961" cy="3627120"/>
          </a:xfrm>
        </p:spPr>
        <p:txBody>
          <a:bodyPr anchor="ctr">
            <a:normAutofit/>
          </a:bodyPr>
          <a:lstStyle>
            <a:lvl1pPr algn="l">
              <a:defRPr sz="528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39367" y="4358640"/>
            <a:ext cx="8669429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364480"/>
            <a:ext cx="10316002" cy="1885154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50244" y="948454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671613" y="34638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16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297036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2318386"/>
            <a:ext cx="10316002" cy="3114552"/>
          </a:xfrm>
        </p:spPr>
        <p:txBody>
          <a:bodyPr anchor="b">
            <a:normAutofit/>
          </a:bodyPr>
          <a:lstStyle>
            <a:lvl1pPr algn="l">
              <a:defRPr sz="528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432938"/>
            <a:ext cx="10316002" cy="1816697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54324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1" y="731520"/>
            <a:ext cx="9712961" cy="3627120"/>
          </a:xfrm>
        </p:spPr>
        <p:txBody>
          <a:bodyPr anchor="ctr">
            <a:normAutofit/>
          </a:bodyPr>
          <a:lstStyle>
            <a:lvl1pPr algn="l">
              <a:defRPr sz="528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9" y="4815840"/>
            <a:ext cx="10316003" cy="61709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432938"/>
            <a:ext cx="10316002" cy="1816697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50244" y="948454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671613" y="34638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084049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731520"/>
            <a:ext cx="10305844" cy="3627120"/>
          </a:xfrm>
        </p:spPr>
        <p:txBody>
          <a:bodyPr anchor="ctr">
            <a:normAutofit/>
          </a:bodyPr>
          <a:lstStyle>
            <a:lvl1pPr algn="l">
              <a:defRPr sz="528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9" y="4815840"/>
            <a:ext cx="10316003" cy="61709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432938"/>
            <a:ext cx="10316002" cy="1816697"/>
          </a:xfrm>
        </p:spPr>
        <p:txBody>
          <a:bodyPr anchor="t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80184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38502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61208" y="731520"/>
            <a:ext cx="1565692" cy="630174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2" y="731520"/>
            <a:ext cx="8472180" cy="630174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31377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574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324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734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00892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554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5231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43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95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36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13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0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3241041"/>
            <a:ext cx="10316002" cy="2191897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5432938"/>
            <a:ext cx="10316002" cy="103248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002754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592707"/>
            <a:ext cx="5020842" cy="46569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7964" y="2592707"/>
            <a:ext cx="5020841" cy="46569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10/7/2025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32535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894" y="2593180"/>
            <a:ext cx="5022748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0894" y="3284695"/>
            <a:ext cx="5022748" cy="396494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6059" y="2593180"/>
            <a:ext cx="5022742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6062" y="3284695"/>
            <a:ext cx="5022740" cy="396494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33677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731520"/>
            <a:ext cx="10316002" cy="1584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37507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28096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1798325"/>
            <a:ext cx="4625434" cy="1534159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2554" y="617910"/>
            <a:ext cx="5416249" cy="66317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3332483"/>
            <a:ext cx="4625434" cy="3101339"/>
          </a:xfrm>
        </p:spPr>
        <p:txBody>
          <a:bodyPr>
            <a:normAutofit/>
          </a:bodyPr>
          <a:lstStyle>
            <a:lvl1pPr marL="0" indent="0">
              <a:buNone/>
              <a:defRPr sz="1680"/>
            </a:lvl1pPr>
            <a:lvl2pPr marL="548476" indent="0">
              <a:buNone/>
              <a:defRPr sz="1680"/>
            </a:lvl2pPr>
            <a:lvl3pPr marL="1096951" indent="0">
              <a:buNone/>
              <a:defRPr sz="1440"/>
            </a:lvl3pPr>
            <a:lvl4pPr marL="1645427" indent="0">
              <a:buNone/>
              <a:defRPr sz="1200"/>
            </a:lvl4pPr>
            <a:lvl5pPr marL="2193901" indent="0">
              <a:buNone/>
              <a:defRPr sz="1200"/>
            </a:lvl5pPr>
            <a:lvl6pPr marL="2742377" indent="0">
              <a:buNone/>
              <a:defRPr sz="1200"/>
            </a:lvl6pPr>
            <a:lvl7pPr marL="3290852" indent="0">
              <a:buNone/>
              <a:defRPr sz="1200"/>
            </a:lvl7pPr>
            <a:lvl8pPr marL="3839328" indent="0">
              <a:buNone/>
              <a:defRPr sz="1200"/>
            </a:lvl8pPr>
            <a:lvl9pPr marL="438780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10/7/2025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39346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5760720"/>
            <a:ext cx="10316000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801" y="731520"/>
            <a:ext cx="10316002" cy="4614862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2" y="6440806"/>
            <a:ext cx="10316000" cy="808829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218547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0160"/>
            <a:ext cx="14630400" cy="823976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1" y="731520"/>
            <a:ext cx="10316002" cy="15849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2592707"/>
            <a:ext cx="10316002" cy="4656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46160" y="7249635"/>
            <a:ext cx="109432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1" y="7249635"/>
            <a:ext cx="7557134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08796" y="7249635"/>
            <a:ext cx="82000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96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1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/>
          <p:nvPr/>
        </p:nvSpPr>
        <p:spPr>
          <a:xfrm>
            <a:off x="-1" y="5870448"/>
            <a:ext cx="14630398" cy="2359152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109720" tIns="54840" rIns="109720" bIns="54840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endParaRPr sz="224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6"/>
          <p:cNvSpPr txBox="1">
            <a:spLocks noGrp="1"/>
          </p:cNvSpPr>
          <p:nvPr>
            <p:ph type="ctrTitle"/>
          </p:nvPr>
        </p:nvSpPr>
        <p:spPr>
          <a:xfrm>
            <a:off x="344246" y="6316890"/>
            <a:ext cx="8261872" cy="140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0" tIns="54840" rIns="109720" bIns="5484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SzPct val="100000"/>
            </a:pPr>
            <a:r>
              <a:rPr lang="en-US" sz="3200" b="1" i="1" u="sng" dirty="0" err="1"/>
              <a:t>Транспортні</a:t>
            </a:r>
            <a:r>
              <a:rPr lang="en-US" sz="3200" b="1" i="1" u="sng" dirty="0"/>
              <a:t> </a:t>
            </a:r>
            <a:r>
              <a:rPr lang="en-US" sz="3200" b="1" i="1" u="sng" dirty="0" err="1"/>
              <a:t>технології</a:t>
            </a:r>
            <a:r>
              <a:rPr lang="en-US" sz="3200" b="1" i="1" u="sng" dirty="0"/>
              <a:t>: </a:t>
            </a:r>
            <a:r>
              <a:rPr lang="en-US" sz="3200" b="1" i="1" u="sng" dirty="0" err="1"/>
              <a:t>практичне</a:t>
            </a:r>
            <a:r>
              <a:rPr lang="en-US" sz="3200" b="1" i="1" u="sng" dirty="0"/>
              <a:t> </a:t>
            </a:r>
            <a:r>
              <a:rPr lang="en-US" sz="3200" b="1" i="1" u="sng" dirty="0" err="1"/>
              <a:t>застосування</a:t>
            </a:r>
            <a:r>
              <a:rPr lang="en-US" sz="3200" b="1" i="1" u="sng" dirty="0"/>
              <a:t> </a:t>
            </a:r>
            <a:r>
              <a:rPr lang="en-US" sz="3200" b="1" i="1" u="sng" dirty="0" err="1"/>
              <a:t>нових</a:t>
            </a:r>
            <a:r>
              <a:rPr lang="en-US" sz="3200" b="1" i="1" u="sng" dirty="0"/>
              <a:t> </a:t>
            </a:r>
            <a:r>
              <a:rPr lang="en-US" sz="3200" b="1" i="1" u="sng" dirty="0" err="1"/>
              <a:t>матеріалів</a:t>
            </a:r>
            <a:r>
              <a:rPr lang="en-US" sz="3200" b="1" i="1" u="sng" dirty="0"/>
              <a:t> в </a:t>
            </a:r>
            <a:r>
              <a:rPr lang="en-US" sz="3200" b="1" i="1" u="sng" dirty="0" err="1"/>
              <a:t>сучасній</a:t>
            </a:r>
            <a:r>
              <a:rPr lang="en-US" sz="3200" b="1" i="1" u="sng" dirty="0"/>
              <a:t> </a:t>
            </a:r>
            <a:r>
              <a:rPr lang="en-US" sz="3200" b="1" i="1" u="sng" dirty="0" err="1"/>
              <a:t>морській</a:t>
            </a:r>
            <a:r>
              <a:rPr lang="en-US" sz="3200" b="1" i="1" u="sng" dirty="0"/>
              <a:t> </a:t>
            </a:r>
            <a:r>
              <a:rPr lang="en-US" sz="3200" b="1" i="1" u="sng" dirty="0" err="1"/>
              <a:t>галузі</a:t>
            </a:r>
            <a:r>
              <a:rPr lang="en-US" sz="3200" b="1" i="1" u="sng" dirty="0"/>
              <a:t>.</a:t>
            </a:r>
            <a:br>
              <a:rPr lang="en-US" sz="3200" dirty="0"/>
            </a:br>
            <a:endParaRPr sz="3200" dirty="0"/>
          </a:p>
        </p:txBody>
      </p:sp>
      <p:sp>
        <p:nvSpPr>
          <p:cNvPr id="72" name="Google Shape;72;p16"/>
          <p:cNvSpPr txBox="1">
            <a:spLocks noGrp="1"/>
          </p:cNvSpPr>
          <p:nvPr>
            <p:ph type="subTitle" idx="1"/>
          </p:nvPr>
        </p:nvSpPr>
        <p:spPr>
          <a:xfrm>
            <a:off x="8380361" y="6130611"/>
            <a:ext cx="5905794" cy="1402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0" tIns="54840" rIns="109720" bIns="54840" anchor="ctr" anchorCtr="0">
            <a:norm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buClr>
                <a:srgbClr val="FFC000"/>
              </a:buClr>
              <a:buSzPts val="1500"/>
            </a:pPr>
            <a:r>
              <a:rPr lang="ru" sz="2400" b="1" dirty="0">
                <a:solidFill>
                  <a:srgbClr val="FFC000"/>
                </a:solidFill>
                <a:latin typeface="Arial Black" panose="020B0A04020102020204" pitchFamily="34" charset="0"/>
                <a:ea typeface="Times New Roman"/>
                <a:cs typeface="Times New Roman"/>
                <a:sym typeface="Times New Roman"/>
              </a:rPr>
              <a:t>Факультет судової енергетики</a:t>
            </a:r>
            <a:endParaRPr dirty="0">
              <a:latin typeface="Arial Black" panose="020B0A04020102020204" pitchFamily="34" charset="0"/>
            </a:endParaRPr>
          </a:p>
          <a:p>
            <a:pPr algn="ctr">
              <a:lnSpc>
                <a:spcPct val="90000"/>
              </a:lnSpc>
              <a:spcBef>
                <a:spcPts val="1280"/>
              </a:spcBef>
              <a:buClr>
                <a:srgbClr val="FFC000"/>
              </a:buClr>
              <a:buSzPts val="1500"/>
            </a:pPr>
            <a:endParaRPr lang="en-US" b="1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90000"/>
              </a:lnSpc>
              <a:spcBef>
                <a:spcPts val="1280"/>
              </a:spcBef>
              <a:buClr>
                <a:srgbClr val="FFC000"/>
              </a:buClr>
              <a:buSzPts val="1500"/>
            </a:pPr>
            <a:endParaRPr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3" name="Google Shape;73;p16" descr="Херсонская государственная морская академия (ХГМА)"/>
          <p:cNvPicPr preferRelativeResize="0"/>
          <p:nvPr/>
        </p:nvPicPr>
        <p:blipFill rotWithShape="1">
          <a:blip r:embed="rId3">
            <a:alphaModFix/>
          </a:blip>
          <a:srcRect t="12542" b="18766"/>
          <a:stretch/>
        </p:blipFill>
        <p:spPr>
          <a:xfrm>
            <a:off x="0" y="0"/>
            <a:ext cx="14630400" cy="5870448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/>
        </p:nvSpPr>
        <p:spPr>
          <a:xfrm>
            <a:off x="10066350" y="7426519"/>
            <a:ext cx="221760" cy="455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0" tIns="54840" rIns="109720" bIns="54840" anchor="t" anchorCtr="0">
            <a:spAutoFit/>
          </a:bodyPr>
          <a:lstStyle/>
          <a:p>
            <a:endParaRPr sz="224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D5717-D48E-0E38-BA7C-9A8033578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79A91-D046-2E72-AECC-1E2081EA2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1" y="731520"/>
            <a:ext cx="10316002" cy="217424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>
                <a:solidFill>
                  <a:srgbClr val="0070C0"/>
                </a:solidFill>
              </a:rPr>
              <a:t>EGCS — “scrubber” (Exhaust Gas Cleaning Systems)</a:t>
            </a:r>
            <a:br>
              <a:rPr lang="en-US" dirty="0"/>
            </a:br>
            <a:br>
              <a:rPr lang="en-US" sz="4400" dirty="0"/>
            </a:b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8AB0ED3-F0B7-3527-B35D-2E27BAA50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800" y="2153920"/>
            <a:ext cx="12354560" cy="5709920"/>
          </a:xfrm>
        </p:spPr>
      </p:pic>
      <p:pic>
        <p:nvPicPr>
          <p:cNvPr id="3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0324535F-3796-14C8-ED35-71EF49BD26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749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7DEF5-4D59-E488-6C25-6CBD83360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CEFA8-5840-7B8B-0101-6A2A8C2B3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1" y="731520"/>
            <a:ext cx="10316002" cy="2174240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>
                <a:solidFill>
                  <a:srgbClr val="0070C0"/>
                </a:solidFill>
              </a:rPr>
              <a:t>EGCS — “scrubber” (Exhaust Gas Cleaning Systems)</a:t>
            </a:r>
            <a:br>
              <a:rPr lang="en-US" dirty="0"/>
            </a:br>
            <a:br>
              <a:rPr lang="en-US" sz="4400" dirty="0"/>
            </a:br>
            <a:endParaRPr lang="en-US" dirty="0"/>
          </a:p>
        </p:txBody>
      </p:sp>
      <p:pic>
        <p:nvPicPr>
          <p:cNvPr id="3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A50B78ED-78D1-482C-A857-8BF3C58353A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572828C-B19D-76D5-67DD-5C5233F084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0967020"/>
              </p:ext>
            </p:extLst>
          </p:nvPr>
        </p:nvGraphicFramePr>
        <p:xfrm>
          <a:off x="812799" y="2053389"/>
          <a:ext cx="12470064" cy="54446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7516">
                  <a:extLst>
                    <a:ext uri="{9D8B030D-6E8A-4147-A177-3AD203B41FA5}">
                      <a16:colId xmlns:a16="http://schemas.microsoft.com/office/drawing/2014/main" val="835782533"/>
                    </a:ext>
                  </a:extLst>
                </a:gridCol>
                <a:gridCol w="3117516">
                  <a:extLst>
                    <a:ext uri="{9D8B030D-6E8A-4147-A177-3AD203B41FA5}">
                      <a16:colId xmlns:a16="http://schemas.microsoft.com/office/drawing/2014/main" val="1822098627"/>
                    </a:ext>
                  </a:extLst>
                </a:gridCol>
                <a:gridCol w="3117516">
                  <a:extLst>
                    <a:ext uri="{9D8B030D-6E8A-4147-A177-3AD203B41FA5}">
                      <a16:colId xmlns:a16="http://schemas.microsoft.com/office/drawing/2014/main" val="3899620447"/>
                    </a:ext>
                  </a:extLst>
                </a:gridCol>
                <a:gridCol w="3117516">
                  <a:extLst>
                    <a:ext uri="{9D8B030D-6E8A-4147-A177-3AD203B41FA5}">
                      <a16:colId xmlns:a16="http://schemas.microsoft.com/office/drawing/2014/main" val="4276255706"/>
                    </a:ext>
                  </a:extLst>
                </a:gridCol>
              </a:tblGrid>
              <a:tr h="6159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solidFill>
                            <a:srgbClr val="FF0000"/>
                          </a:solidFill>
                          <a:effectLst/>
                        </a:rPr>
                        <a:t>Тип системи</a:t>
                      </a:r>
                      <a:endParaRPr lang="en-US" sz="2000" kern="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 err="1">
                          <a:solidFill>
                            <a:srgbClr val="FF0000"/>
                          </a:solidFill>
                          <a:effectLst/>
                        </a:rPr>
                        <a:t>Особливості</a:t>
                      </a:r>
                      <a:endParaRPr lang="en-US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>
                          <a:solidFill>
                            <a:srgbClr val="FF0000"/>
                          </a:solidFill>
                          <a:effectLst/>
                        </a:rPr>
                        <a:t>Переваги</a:t>
                      </a:r>
                      <a:endParaRPr lang="en-US" sz="1800" kern="1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00" dirty="0" err="1">
                          <a:solidFill>
                            <a:srgbClr val="FF0000"/>
                          </a:solidFill>
                          <a:effectLst/>
                        </a:rPr>
                        <a:t>Недоліки</a:t>
                      </a:r>
                      <a:endParaRPr lang="en-US" sz="18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86764294"/>
                  </a:ext>
                </a:extLst>
              </a:tr>
              <a:tr h="18063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 err="1">
                          <a:solidFill>
                            <a:srgbClr val="FF0000"/>
                          </a:solidFill>
                          <a:effectLst/>
                        </a:rPr>
                        <a:t>Відкритий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FF0000"/>
                          </a:solidFill>
                          <a:effectLst/>
                        </a:rPr>
                        <a:t>цикл</a:t>
                      </a:r>
                      <a:endParaRPr lang="en-US" sz="20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 err="1">
                          <a:effectLst/>
                        </a:rPr>
                        <a:t>Використовує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морську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воду</a:t>
                      </a:r>
                      <a:r>
                        <a:rPr lang="en-US" sz="1400" kern="100" dirty="0">
                          <a:effectLst/>
                        </a:rPr>
                        <a:t>, </a:t>
                      </a:r>
                      <a:r>
                        <a:rPr lang="en-US" sz="1400" kern="100" dirty="0" err="1">
                          <a:effectLst/>
                        </a:rPr>
                        <a:t>яка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після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очищення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скидається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назад</a:t>
                      </a:r>
                      <a:r>
                        <a:rPr lang="en-US" sz="1400" kern="100" dirty="0">
                          <a:effectLst/>
                        </a:rPr>
                        <a:t> у </a:t>
                      </a:r>
                      <a:r>
                        <a:rPr lang="en-US" sz="1400" kern="100" dirty="0" err="1">
                          <a:effectLst/>
                        </a:rPr>
                        <a:t>море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 err="1">
                          <a:effectLst/>
                        </a:rPr>
                        <a:t>Простота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конструкції</a:t>
                      </a:r>
                      <a:r>
                        <a:rPr lang="en-US" sz="1400" kern="100" dirty="0">
                          <a:effectLst/>
                        </a:rPr>
                        <a:t>, </a:t>
                      </a:r>
                      <a:r>
                        <a:rPr lang="en-US" sz="1400" kern="100" dirty="0" err="1">
                          <a:effectLst/>
                        </a:rPr>
                        <a:t>менші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витрати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 err="1">
                          <a:effectLst/>
                        </a:rPr>
                        <a:t>Обмеження</a:t>
                      </a:r>
                      <a:r>
                        <a:rPr lang="en-US" sz="1400" kern="100" dirty="0">
                          <a:effectLst/>
                        </a:rPr>
                        <a:t> у </a:t>
                      </a:r>
                      <a:r>
                        <a:rPr lang="en-US" sz="1400" kern="100" dirty="0" err="1">
                          <a:effectLst/>
                        </a:rPr>
                        <a:t>зонах</a:t>
                      </a:r>
                      <a:r>
                        <a:rPr lang="en-US" sz="1400" kern="100" dirty="0">
                          <a:effectLst/>
                        </a:rPr>
                        <a:t> з </a:t>
                      </a:r>
                      <a:r>
                        <a:rPr lang="en-US" sz="1400" kern="100" dirty="0" err="1">
                          <a:effectLst/>
                        </a:rPr>
                        <a:t>суворим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контролем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скидів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8874236"/>
                  </a:ext>
                </a:extLst>
              </a:tr>
              <a:tr h="18096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 err="1">
                          <a:solidFill>
                            <a:srgbClr val="FF0000"/>
                          </a:solidFill>
                          <a:effectLst/>
                        </a:rPr>
                        <a:t>Закритий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FF0000"/>
                          </a:solidFill>
                          <a:effectLst/>
                        </a:rPr>
                        <a:t>цикл</a:t>
                      </a:r>
                      <a:endParaRPr lang="en-US" sz="20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Використовує прісну/лужну воду у замкнутій циркуляції, утворюється шлам для вивантаження на берег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Може працювати у будь-яких водах, незалежність від якості морської води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Вища вартість і складність обслуговування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1351181"/>
                  </a:ext>
                </a:extLst>
              </a:tr>
              <a:tr h="12127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 err="1">
                          <a:solidFill>
                            <a:srgbClr val="FF0000"/>
                          </a:solidFill>
                          <a:effectLst/>
                        </a:rPr>
                        <a:t>Гібридна</a:t>
                      </a:r>
                      <a:r>
                        <a:rPr lang="en-US" sz="2000" kern="1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FF0000"/>
                          </a:solidFill>
                          <a:effectLst/>
                        </a:rPr>
                        <a:t>система</a:t>
                      </a:r>
                      <a:endParaRPr lang="en-US" sz="2000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>
                          <a:effectLst/>
                        </a:rPr>
                        <a:t>Поєднання відкритого і закритого циклів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 err="1">
                          <a:effectLst/>
                        </a:rPr>
                        <a:t>Гнучкість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використання</a:t>
                      </a:r>
                      <a:r>
                        <a:rPr lang="en-US" sz="1400" kern="100" dirty="0">
                          <a:effectLst/>
                        </a:rPr>
                        <a:t> у </a:t>
                      </a:r>
                      <a:r>
                        <a:rPr lang="en-US" sz="1400" kern="100" dirty="0" err="1">
                          <a:effectLst/>
                        </a:rPr>
                        <a:t>різних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зонах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400" kern="100" dirty="0" err="1">
                          <a:effectLst/>
                        </a:rPr>
                        <a:t>Дорожче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обладнання</a:t>
                      </a:r>
                      <a:r>
                        <a:rPr lang="en-US" sz="1400" kern="100" dirty="0">
                          <a:effectLst/>
                        </a:rPr>
                        <a:t>, </a:t>
                      </a:r>
                      <a:r>
                        <a:rPr lang="en-US" sz="1400" kern="100" dirty="0" err="1">
                          <a:effectLst/>
                        </a:rPr>
                        <a:t>складніша</a:t>
                      </a:r>
                      <a:r>
                        <a:rPr lang="en-US" sz="1400" kern="100" dirty="0">
                          <a:effectLst/>
                        </a:rPr>
                        <a:t> </a:t>
                      </a:r>
                      <a:r>
                        <a:rPr lang="en-US" sz="1400" kern="100" dirty="0" err="1">
                          <a:effectLst/>
                        </a:rPr>
                        <a:t>експлуатація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579365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3645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2C8D6-A44B-8D6B-F51D-9344F0109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228A-84DC-DFBD-1DE2-E7A667943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1" y="731520"/>
            <a:ext cx="10316002" cy="2174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EGR — </a:t>
            </a:r>
            <a:r>
              <a:rPr lang="en-US" dirty="0" err="1">
                <a:solidFill>
                  <a:srgbClr val="0070C0"/>
                </a:solidFill>
              </a:rPr>
              <a:t>система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рециркуляції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вихлопних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газів</a:t>
            </a:r>
            <a:br>
              <a:rPr lang="en-US" dirty="0"/>
            </a:br>
            <a:br>
              <a:rPr lang="en-US" dirty="0"/>
            </a:br>
            <a:br>
              <a:rPr lang="en-US" sz="4400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95E525-711C-34A2-0730-AE9E42014A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1518" y="2113280"/>
            <a:ext cx="10844322" cy="5384800"/>
          </a:xfrm>
          <a:prstGeom prst="rect">
            <a:avLst/>
          </a:prstGeom>
        </p:spPr>
      </p:pic>
      <p:pic>
        <p:nvPicPr>
          <p:cNvPr id="3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D1762F89-9A27-5E62-9749-B4379B31F1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183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7D916-C564-47B2-A4B1-EA8BCA6C2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8E077-612C-2DF2-2A6E-4A98BE990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1" y="731520"/>
            <a:ext cx="10316002" cy="217424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SCR — </a:t>
            </a:r>
            <a:r>
              <a:rPr lang="en-US" dirty="0" err="1">
                <a:solidFill>
                  <a:srgbClr val="0070C0"/>
                </a:solidFill>
              </a:rPr>
              <a:t>селективна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каталітична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нейтралізація</a:t>
            </a:r>
            <a:br>
              <a:rPr lang="en-US" dirty="0"/>
            </a:br>
            <a:br>
              <a:rPr lang="en-US" dirty="0"/>
            </a:br>
            <a:br>
              <a:rPr lang="en-US" sz="4400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A45B81-5192-FF15-9706-820AC40E8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857" y="2905760"/>
            <a:ext cx="6277479" cy="5323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FDF2B-6319-6118-B2CE-6C5E8291A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118" y="1525897"/>
            <a:ext cx="7691282" cy="5811520"/>
          </a:xfrm>
          <a:prstGeom prst="rect">
            <a:avLst/>
          </a:prstGeom>
        </p:spPr>
      </p:pic>
      <p:pic>
        <p:nvPicPr>
          <p:cNvPr id="3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93628F09-EB94-5E29-FAAD-183E3375B0D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0592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D70F2-8A56-2D98-03C2-613F2E257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1" y="731520"/>
            <a:ext cx="10316001" cy="1158240"/>
          </a:xfrm>
        </p:spPr>
        <p:txBody>
          <a:bodyPr/>
          <a:lstStyle/>
          <a:p>
            <a:r>
              <a:rPr lang="uk-UA" dirty="0">
                <a:solidFill>
                  <a:srgbClr val="0070C0"/>
                </a:solidFill>
              </a:rPr>
              <a:t>Порівняльні характеристики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2C7A0F8-C727-1445-75B2-0DE9A014B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2801" y="1544320"/>
            <a:ext cx="12517119" cy="6156960"/>
          </a:xfrm>
          <a:prstGeom prst="rect">
            <a:avLst/>
          </a:prstGeom>
        </p:spPr>
      </p:pic>
      <p:pic>
        <p:nvPicPr>
          <p:cNvPr id="3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750DEFA8-5DAF-8B23-266D-7DCB5E65E4D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993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37197"/>
            <a:ext cx="7556421" cy="1777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70C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Сучасні матеріали та технології у судноремонті</a:t>
            </a:r>
            <a:endParaRPr lang="en-US" sz="4450" dirty="0">
              <a:solidFill>
                <a:srgbClr val="0070C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4803696"/>
            <a:ext cx="7556421" cy="194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Революція в морській галузі: як інноваційні полімеркомпозитні матеріали трансформують судноремонтні процеси та підвищують надійність суднових систем</a:t>
            </a:r>
            <a:endParaRPr lang="en-US" sz="1750" dirty="0"/>
          </a:p>
        </p:txBody>
      </p:sp>
      <p:pic>
        <p:nvPicPr>
          <p:cNvPr id="5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1E48E357-171E-167F-D481-25C0E228925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67537" y="1570973"/>
            <a:ext cx="5165558" cy="55184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6868" y="785574"/>
            <a:ext cx="7830264" cy="11730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b="1" dirty="0">
                <a:solidFill>
                  <a:srgbClr val="0C7CF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Сучасні матеріали та технології у судноремонті</a:t>
            </a:r>
            <a:endParaRPr lang="en-US" sz="3650" dirty="0"/>
          </a:p>
        </p:txBody>
      </p:sp>
      <p:sp>
        <p:nvSpPr>
          <p:cNvPr id="4" name="Text 1"/>
          <p:cNvSpPr/>
          <p:nvPr/>
        </p:nvSpPr>
        <p:spPr>
          <a:xfrm>
            <a:off x="656868" y="2240042"/>
            <a:ext cx="7830264" cy="12006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Одним із актуальних напрямків сьогодні є використання полімеркомпозитних матеріалів у системах судна. Традиційна сталева арматура й трубопроводи схильні до корозії, особливо в умовах морської води. Це стосується систем охолодження, баластних і білджевих трубопроводів.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656868" y="3651766"/>
            <a:ext cx="3821311" cy="1696760"/>
          </a:xfrm>
          <a:prstGeom prst="roundRect">
            <a:avLst>
              <a:gd name="adj" fmla="val 4646"/>
            </a:avLst>
          </a:prstGeom>
          <a:solidFill>
            <a:srgbClr val="E1EFDC"/>
          </a:solidFill>
          <a:ln w="7620">
            <a:solidFill>
              <a:srgbClr val="C7D5C2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852130" y="3847028"/>
            <a:ext cx="2346246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48693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Захисні покриття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852130" y="4252793"/>
            <a:ext cx="3430786" cy="900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Нанесення внутрішніх захисних полімерних покриттів, які значно підвищують довговічність труб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4665821" y="3651766"/>
            <a:ext cx="3821311" cy="1696760"/>
          </a:xfrm>
          <a:prstGeom prst="roundRect">
            <a:avLst>
              <a:gd name="adj" fmla="val 4646"/>
            </a:avLst>
          </a:prstGeom>
          <a:solidFill>
            <a:srgbClr val="E1EFDC"/>
          </a:solidFill>
          <a:ln w="7620">
            <a:solidFill>
              <a:srgbClr val="C7D5C2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4861084" y="3847028"/>
            <a:ext cx="2379464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48693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Композитні вставки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4861084" y="4252793"/>
            <a:ext cx="3430786" cy="600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Використання композитних вставок та муфт для ремонту без демонтажу</a:t>
            </a:r>
            <a:endParaRPr lang="en-US" sz="1450" dirty="0"/>
          </a:p>
        </p:txBody>
      </p:sp>
      <p:sp>
        <p:nvSpPr>
          <p:cNvPr id="11" name="Shape 8"/>
          <p:cNvSpPr/>
          <p:nvPr/>
        </p:nvSpPr>
        <p:spPr>
          <a:xfrm>
            <a:off x="656868" y="5536168"/>
            <a:ext cx="7830264" cy="1096447"/>
          </a:xfrm>
          <a:prstGeom prst="roundRect">
            <a:avLst>
              <a:gd name="adj" fmla="val 7190"/>
            </a:avLst>
          </a:prstGeom>
          <a:solidFill>
            <a:srgbClr val="E1EFDC"/>
          </a:solidFill>
          <a:ln w="7620">
            <a:solidFill>
              <a:srgbClr val="C7D5C2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852130" y="5731431"/>
            <a:ext cx="3048238" cy="293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b="1" dirty="0">
                <a:solidFill>
                  <a:srgbClr val="48693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Економічна ефективність</a:t>
            </a:r>
            <a:endParaRPr lang="en-US" sz="1800" dirty="0"/>
          </a:p>
        </p:txBody>
      </p:sp>
      <p:sp>
        <p:nvSpPr>
          <p:cNvPr id="13" name="Text 10"/>
          <p:cNvSpPr/>
          <p:nvPr/>
        </p:nvSpPr>
        <p:spPr>
          <a:xfrm>
            <a:off x="852130" y="6137196"/>
            <a:ext cx="7439739" cy="300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Зменшення витрат на обслуговування і продовження терміну служби систем</a:t>
            </a:r>
            <a:endParaRPr lang="en-US" sz="1450" dirty="0"/>
          </a:p>
        </p:txBody>
      </p:sp>
      <p:sp>
        <p:nvSpPr>
          <p:cNvPr id="14" name="Text 11"/>
          <p:cNvSpPr/>
          <p:nvPr/>
        </p:nvSpPr>
        <p:spPr>
          <a:xfrm>
            <a:off x="656868" y="6843713"/>
            <a:ext cx="7830264" cy="600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Таким чином, знання матеріалознавства та технологій ремонту, отримані в академії, безпосередньо допомагають у практичних судноремонтних роботах.</a:t>
            </a:r>
            <a:endParaRPr lang="en-US" sz="1450" dirty="0"/>
          </a:p>
        </p:txBody>
      </p:sp>
      <p:pic>
        <p:nvPicPr>
          <p:cNvPr id="15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5B9DAAFD-799E-D24E-7246-BF25436E334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4A3AA-90AD-052F-0565-99E78B917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err="1">
                <a:solidFill>
                  <a:srgbClr val="0070C0"/>
                </a:solidFill>
              </a:rPr>
              <a:t>Корозійний</a:t>
            </a:r>
            <a:r>
              <a:rPr lang="en-US" b="1" u="sng" dirty="0">
                <a:solidFill>
                  <a:srgbClr val="0070C0"/>
                </a:solidFill>
              </a:rPr>
              <a:t> </a:t>
            </a:r>
            <a:r>
              <a:rPr lang="en-US" b="1" u="sng" dirty="0" err="1">
                <a:solidFill>
                  <a:srgbClr val="0070C0"/>
                </a:solidFill>
              </a:rPr>
              <a:t>вплив</a:t>
            </a:r>
            <a:r>
              <a:rPr lang="en-US" b="1" u="sng" dirty="0">
                <a:solidFill>
                  <a:srgbClr val="0070C0"/>
                </a:solidFill>
              </a:rPr>
              <a:t> </a:t>
            </a:r>
            <a:r>
              <a:rPr lang="en-US" b="1" u="sng" dirty="0" err="1">
                <a:solidFill>
                  <a:srgbClr val="0070C0"/>
                </a:solidFill>
              </a:rPr>
              <a:t>на</a:t>
            </a:r>
            <a:r>
              <a:rPr lang="en-US" b="1" u="sng" dirty="0">
                <a:solidFill>
                  <a:srgbClr val="0070C0"/>
                </a:solidFill>
              </a:rPr>
              <a:t> </a:t>
            </a:r>
            <a:r>
              <a:rPr lang="en-US" b="1" u="sng" dirty="0" err="1">
                <a:solidFill>
                  <a:srgbClr val="0070C0"/>
                </a:solidFill>
              </a:rPr>
              <a:t>системи</a:t>
            </a:r>
            <a:r>
              <a:rPr lang="en-US" b="1" u="sng" dirty="0">
                <a:solidFill>
                  <a:srgbClr val="0070C0"/>
                </a:solidFill>
              </a:rPr>
              <a:t> </a:t>
            </a:r>
            <a:r>
              <a:rPr lang="en-US" b="1" u="sng" dirty="0" err="1">
                <a:solidFill>
                  <a:srgbClr val="0070C0"/>
                </a:solidFill>
              </a:rPr>
              <a:t>очищення</a:t>
            </a:r>
            <a:r>
              <a:rPr lang="en-US" b="1" u="sng" dirty="0">
                <a:solidFill>
                  <a:srgbClr val="0070C0"/>
                </a:solidFill>
              </a:rPr>
              <a:t> </a:t>
            </a:r>
            <a:r>
              <a:rPr lang="en-US" b="1" u="sng" dirty="0" err="1">
                <a:solidFill>
                  <a:srgbClr val="0070C0"/>
                </a:solidFill>
              </a:rPr>
              <a:t>вихлопних</a:t>
            </a:r>
            <a:r>
              <a:rPr lang="en-US" b="1" u="sng" dirty="0">
                <a:solidFill>
                  <a:srgbClr val="0070C0"/>
                </a:solidFill>
              </a:rPr>
              <a:t> </a:t>
            </a:r>
            <a:r>
              <a:rPr lang="en-US" b="1" u="sng" dirty="0" err="1">
                <a:solidFill>
                  <a:srgbClr val="0070C0"/>
                </a:solidFill>
              </a:rPr>
              <a:t>газів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496B8-FB14-981E-7753-941ADC44D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2072640"/>
            <a:ext cx="12232639" cy="5176995"/>
          </a:xfrm>
        </p:spPr>
        <p:txBody>
          <a:bodyPr>
            <a:normAutofit fontScale="85000" lnSpcReduction="10000"/>
          </a:bodyPr>
          <a:lstStyle/>
          <a:p>
            <a:r>
              <a:rPr lang="en-US" sz="2900" dirty="0" err="1">
                <a:solidFill>
                  <a:srgbClr val="0070C0"/>
                </a:solidFill>
              </a:rPr>
              <a:t>Усі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сучасні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системи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очищення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відпрацьованих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газів</a:t>
            </a:r>
            <a:r>
              <a:rPr lang="en-US" sz="2900" dirty="0">
                <a:solidFill>
                  <a:srgbClr val="0070C0"/>
                </a:solidFill>
              </a:rPr>
              <a:t> — EGCS (Scrubber), SCR </a:t>
            </a:r>
            <a:r>
              <a:rPr lang="en-US" sz="2900" dirty="0" err="1">
                <a:solidFill>
                  <a:srgbClr val="0070C0"/>
                </a:solidFill>
              </a:rPr>
              <a:t>та</a:t>
            </a:r>
            <a:r>
              <a:rPr lang="en-US" sz="2900" dirty="0">
                <a:solidFill>
                  <a:srgbClr val="0070C0"/>
                </a:solidFill>
              </a:rPr>
              <a:t> EGR — </a:t>
            </a:r>
            <a:r>
              <a:rPr lang="en-US" sz="2900" dirty="0" err="1">
                <a:solidFill>
                  <a:srgbClr val="0070C0"/>
                </a:solidFill>
              </a:rPr>
              <a:t>піддаються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значному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впливу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агресивних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середовищ</a:t>
            </a:r>
            <a:r>
              <a:rPr lang="en-US" sz="2900" dirty="0">
                <a:solidFill>
                  <a:srgbClr val="0070C0"/>
                </a:solidFill>
              </a:rPr>
              <a:t>. У </a:t>
            </a:r>
            <a:r>
              <a:rPr lang="en-US" sz="2900" dirty="0" err="1">
                <a:solidFill>
                  <a:srgbClr val="0070C0"/>
                </a:solidFill>
              </a:rPr>
              <a:t>процесі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роботи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утворюються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гази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та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конденсати</a:t>
            </a:r>
            <a:r>
              <a:rPr lang="en-US" sz="2900" dirty="0">
                <a:solidFill>
                  <a:srgbClr val="0070C0"/>
                </a:solidFill>
              </a:rPr>
              <a:t>, </a:t>
            </a:r>
            <a:r>
              <a:rPr lang="en-US" sz="2900" dirty="0" err="1">
                <a:solidFill>
                  <a:srgbClr val="0070C0"/>
                </a:solidFill>
              </a:rPr>
              <a:t>що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містять</a:t>
            </a:r>
            <a:r>
              <a:rPr lang="en-US" sz="2900" dirty="0">
                <a:solidFill>
                  <a:srgbClr val="0070C0"/>
                </a:solidFill>
              </a:rPr>
              <a:t> SOₓ, NOₓ, </a:t>
            </a:r>
            <a:r>
              <a:rPr lang="en-US" sz="2900" dirty="0" err="1">
                <a:solidFill>
                  <a:srgbClr val="0070C0"/>
                </a:solidFill>
              </a:rPr>
              <a:t>сірчану</a:t>
            </a:r>
            <a:r>
              <a:rPr lang="en-US" sz="2900" dirty="0">
                <a:solidFill>
                  <a:srgbClr val="0070C0"/>
                </a:solidFill>
              </a:rPr>
              <a:t> й </a:t>
            </a:r>
            <a:r>
              <a:rPr lang="en-US" sz="2900" dirty="0" err="1">
                <a:solidFill>
                  <a:srgbClr val="0070C0"/>
                </a:solidFill>
              </a:rPr>
              <a:t>азотну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кислоти</a:t>
            </a:r>
            <a:r>
              <a:rPr lang="en-US" sz="2900" dirty="0">
                <a:solidFill>
                  <a:srgbClr val="0070C0"/>
                </a:solidFill>
              </a:rPr>
              <a:t>, </a:t>
            </a:r>
            <a:r>
              <a:rPr lang="en-US" sz="2900" dirty="0" err="1">
                <a:solidFill>
                  <a:srgbClr val="0070C0"/>
                </a:solidFill>
              </a:rPr>
              <a:t>солі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та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тверді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частинки</a:t>
            </a:r>
            <a:r>
              <a:rPr lang="en-US" sz="2900" dirty="0">
                <a:solidFill>
                  <a:srgbClr val="0070C0"/>
                </a:solidFill>
              </a:rPr>
              <a:t>, які </a:t>
            </a:r>
            <a:r>
              <a:rPr lang="en-US" sz="2900" dirty="0" err="1">
                <a:solidFill>
                  <a:srgbClr val="0070C0"/>
                </a:solidFill>
              </a:rPr>
              <a:t>викликають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інтенсивну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хімічну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корозію</a:t>
            </a:r>
            <a:r>
              <a:rPr lang="en-US" sz="2900" dirty="0">
                <a:solidFill>
                  <a:srgbClr val="0070C0"/>
                </a:solidFill>
              </a:rPr>
              <a:t>, </a:t>
            </a:r>
            <a:r>
              <a:rPr lang="en-US" sz="2900" dirty="0" err="1">
                <a:solidFill>
                  <a:srgbClr val="0070C0"/>
                </a:solidFill>
              </a:rPr>
              <a:t>ерозію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та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абразивний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знос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обладнання</a:t>
            </a:r>
            <a:r>
              <a:rPr lang="en-US" sz="2900" dirty="0">
                <a:solidFill>
                  <a:srgbClr val="0070C0"/>
                </a:solidFill>
              </a:rPr>
              <a:t>. </a:t>
            </a:r>
            <a:r>
              <a:rPr lang="en-US" sz="2900" dirty="0" err="1">
                <a:solidFill>
                  <a:srgbClr val="0070C0"/>
                </a:solidFill>
              </a:rPr>
              <a:t>Це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особливо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критично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для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трубопроводів</a:t>
            </a:r>
            <a:r>
              <a:rPr lang="en-US" sz="2900" dirty="0">
                <a:solidFill>
                  <a:srgbClr val="0070C0"/>
                </a:solidFill>
              </a:rPr>
              <a:t>, </a:t>
            </a:r>
            <a:r>
              <a:rPr lang="en-US" sz="2900" dirty="0" err="1">
                <a:solidFill>
                  <a:srgbClr val="0070C0"/>
                </a:solidFill>
              </a:rPr>
              <a:t>теплообмінників</a:t>
            </a:r>
            <a:r>
              <a:rPr lang="en-US" sz="2900" dirty="0">
                <a:solidFill>
                  <a:srgbClr val="0070C0"/>
                </a:solidFill>
              </a:rPr>
              <a:t>, </a:t>
            </a:r>
            <a:r>
              <a:rPr lang="en-US" sz="2900" dirty="0" err="1">
                <a:solidFill>
                  <a:srgbClr val="0070C0"/>
                </a:solidFill>
              </a:rPr>
              <a:t>сепараторів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та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камер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реакції</a:t>
            </a:r>
            <a:r>
              <a:rPr lang="en-US" sz="2900" dirty="0">
                <a:solidFill>
                  <a:srgbClr val="0070C0"/>
                </a:solidFill>
              </a:rPr>
              <a:t>.</a:t>
            </a:r>
          </a:p>
          <a:p>
            <a:r>
              <a:rPr lang="en-US" sz="2900" dirty="0" err="1">
                <a:solidFill>
                  <a:srgbClr val="0070C0"/>
                </a:solidFill>
              </a:rPr>
              <a:t>Щоб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забезпечити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надійну</a:t>
            </a:r>
            <a:r>
              <a:rPr lang="en-US" sz="2900" dirty="0">
                <a:solidFill>
                  <a:srgbClr val="0070C0"/>
                </a:solidFill>
              </a:rPr>
              <a:t> й </a:t>
            </a:r>
            <a:r>
              <a:rPr lang="en-US" sz="2900" dirty="0" err="1">
                <a:solidFill>
                  <a:srgbClr val="0070C0"/>
                </a:solidFill>
              </a:rPr>
              <a:t>довготривалу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експлуатацію</a:t>
            </a:r>
            <a:r>
              <a:rPr lang="en-US" sz="2900" dirty="0">
                <a:solidFill>
                  <a:srgbClr val="0070C0"/>
                </a:solidFill>
              </a:rPr>
              <a:t>, </a:t>
            </a:r>
            <a:r>
              <a:rPr lang="en-US" sz="2900" dirty="0" err="1">
                <a:solidFill>
                  <a:srgbClr val="0070C0"/>
                </a:solidFill>
              </a:rPr>
              <a:t>виробники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активно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застосовують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захисні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покриття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та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матеріали</a:t>
            </a:r>
            <a:r>
              <a:rPr lang="en-US" sz="2900" dirty="0">
                <a:solidFill>
                  <a:srgbClr val="0070C0"/>
                </a:solidFill>
              </a:rPr>
              <a:t>. </a:t>
            </a:r>
            <a:r>
              <a:rPr lang="en-US" sz="2900" dirty="0" err="1">
                <a:solidFill>
                  <a:srgbClr val="0070C0"/>
                </a:solidFill>
              </a:rPr>
              <a:t>До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них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належать</a:t>
            </a:r>
            <a:r>
              <a:rPr lang="en-US" sz="2900" dirty="0">
                <a:solidFill>
                  <a:srgbClr val="0070C0"/>
                </a:solidFill>
              </a:rPr>
              <a:t>:</a:t>
            </a:r>
          </a:p>
          <a:p>
            <a:pPr lvl="0"/>
            <a:r>
              <a:rPr lang="en-US" sz="2900" dirty="0" err="1">
                <a:solidFill>
                  <a:srgbClr val="0070C0"/>
                </a:solidFill>
              </a:rPr>
              <a:t>спеціальні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сталі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та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нікелеві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сплави</a:t>
            </a:r>
            <a:r>
              <a:rPr lang="en-US" sz="2900" dirty="0">
                <a:solidFill>
                  <a:srgbClr val="0070C0"/>
                </a:solidFill>
              </a:rPr>
              <a:t> (</a:t>
            </a:r>
            <a:r>
              <a:rPr lang="en-US" sz="2900" dirty="0" err="1">
                <a:solidFill>
                  <a:srgbClr val="0070C0"/>
                </a:solidFill>
              </a:rPr>
              <a:t>наприклад</a:t>
            </a:r>
            <a:r>
              <a:rPr lang="en-US" sz="2900" dirty="0">
                <a:solidFill>
                  <a:srgbClr val="0070C0"/>
                </a:solidFill>
              </a:rPr>
              <a:t>, </a:t>
            </a:r>
            <a:r>
              <a:rPr lang="en-US" sz="2900" dirty="0" err="1">
                <a:solidFill>
                  <a:srgbClr val="0070C0"/>
                </a:solidFill>
              </a:rPr>
              <a:t>високохромисті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сталі</a:t>
            </a:r>
            <a:r>
              <a:rPr lang="en-US" sz="2900" dirty="0">
                <a:solidFill>
                  <a:srgbClr val="0070C0"/>
                </a:solidFill>
              </a:rPr>
              <a:t>, Inconel),</a:t>
            </a:r>
          </a:p>
          <a:p>
            <a:pPr lvl="0"/>
            <a:r>
              <a:rPr lang="en-US" sz="2900" dirty="0" err="1">
                <a:solidFill>
                  <a:srgbClr val="0070C0"/>
                </a:solidFill>
              </a:rPr>
              <a:t>полімер-композитні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покриття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на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основі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епоксидних</a:t>
            </a:r>
            <a:r>
              <a:rPr lang="en-US" sz="2900" dirty="0">
                <a:solidFill>
                  <a:srgbClr val="0070C0"/>
                </a:solidFill>
              </a:rPr>
              <a:t>, </a:t>
            </a:r>
            <a:r>
              <a:rPr lang="en-US" sz="2900" dirty="0" err="1">
                <a:solidFill>
                  <a:srgbClr val="0070C0"/>
                </a:solidFill>
              </a:rPr>
              <a:t>вінілефірних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та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фторполімерних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смол</a:t>
            </a:r>
            <a:r>
              <a:rPr lang="en-US" sz="2900" dirty="0">
                <a:solidFill>
                  <a:srgbClr val="0070C0"/>
                </a:solidFill>
              </a:rPr>
              <a:t>,</a:t>
            </a:r>
          </a:p>
          <a:p>
            <a:pPr lvl="0"/>
            <a:r>
              <a:rPr lang="en-US" sz="2900" dirty="0" err="1">
                <a:solidFill>
                  <a:srgbClr val="0070C0"/>
                </a:solidFill>
              </a:rPr>
              <a:t>гумові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та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керамічні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футеровки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для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зон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інтенсивної</a:t>
            </a:r>
            <a:r>
              <a:rPr lang="en-US" sz="2900" dirty="0">
                <a:solidFill>
                  <a:srgbClr val="0070C0"/>
                </a:solidFill>
              </a:rPr>
              <a:t> </a:t>
            </a:r>
            <a:r>
              <a:rPr lang="en-US" sz="2900" dirty="0" err="1">
                <a:solidFill>
                  <a:srgbClr val="0070C0"/>
                </a:solidFill>
              </a:rPr>
              <a:t>абразії</a:t>
            </a:r>
            <a:r>
              <a:rPr lang="en-US" sz="2900" dirty="0">
                <a:solidFill>
                  <a:srgbClr val="0070C0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4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C3C9B7B0-9034-7C30-6A82-30A78C17F78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026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49DCA-5E1F-6E2F-33C9-E32FA47A7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050ACCF-126F-23D3-48D3-35C1FA0583ED}"/>
              </a:ext>
            </a:extLst>
          </p:cNvPr>
          <p:cNvSpPr/>
          <p:nvPr/>
        </p:nvSpPr>
        <p:spPr>
          <a:xfrm>
            <a:off x="721638" y="568404"/>
            <a:ext cx="10505837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                       </a:t>
            </a:r>
            <a:r>
              <a:rPr lang="en-US" sz="4050" b="1" dirty="0" err="1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Корозійний</a:t>
            </a:r>
            <a:r>
              <a:rPr lang="en-US" sz="4050" b="1" dirty="0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вплив</a:t>
            </a:r>
            <a:r>
              <a:rPr lang="en-US" sz="4050" b="1" dirty="0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endParaRPr lang="en-US" sz="4050" dirty="0">
              <a:solidFill>
                <a:srgbClr val="0070C0"/>
              </a:solidFill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E6D0C8BA-2719-CC42-B7FC-2C4413881E30}"/>
              </a:ext>
            </a:extLst>
          </p:cNvPr>
          <p:cNvSpPr/>
          <p:nvPr/>
        </p:nvSpPr>
        <p:spPr>
          <a:xfrm>
            <a:off x="1030843" y="1934289"/>
            <a:ext cx="3093006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24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E6330689-6787-9D03-4394-B0F18263FF31}"/>
              </a:ext>
            </a:extLst>
          </p:cNvPr>
          <p:cNvSpPr/>
          <p:nvPr/>
        </p:nvSpPr>
        <p:spPr>
          <a:xfrm>
            <a:off x="1030843" y="2630091"/>
            <a:ext cx="12877919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483B2020-397C-2C3F-38B1-1488864E72AC}"/>
              </a:ext>
            </a:extLst>
          </p:cNvPr>
          <p:cNvSpPr/>
          <p:nvPr/>
        </p:nvSpPr>
        <p:spPr>
          <a:xfrm>
            <a:off x="721638" y="1625084"/>
            <a:ext cx="22860" cy="2226707"/>
          </a:xfrm>
          <a:prstGeom prst="rect">
            <a:avLst/>
          </a:prstGeom>
          <a:solidFill>
            <a:srgbClr val="B9DAAB"/>
          </a:solidFill>
          <a:ln/>
        </p:spPr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ACD88DB4-75AD-0D0B-023C-0CEB4024EEE9}"/>
              </a:ext>
            </a:extLst>
          </p:cNvPr>
          <p:cNvSpPr/>
          <p:nvPr/>
        </p:nvSpPr>
        <p:spPr>
          <a:xfrm>
            <a:off x="721638" y="4083725"/>
            <a:ext cx="13187124" cy="1319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D96BFD7C-162C-C382-4E58-E1F00DB28FB2}"/>
              </a:ext>
            </a:extLst>
          </p:cNvPr>
          <p:cNvSpPr/>
          <p:nvPr/>
        </p:nvSpPr>
        <p:spPr>
          <a:xfrm>
            <a:off x="721638" y="6929199"/>
            <a:ext cx="13187124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550"/>
              </a:lnSpc>
              <a:buSzPct val="100000"/>
            </a:pPr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FBEA82-727A-ED37-8898-8970FAFF8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33541" y="1821181"/>
            <a:ext cx="6132315" cy="57401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401AF4-3E5A-ED91-F4D0-8C58D941F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760" y="1625084"/>
            <a:ext cx="6121797" cy="6132316"/>
          </a:xfrm>
          <a:prstGeom prst="rect">
            <a:avLst/>
          </a:prstGeom>
        </p:spPr>
      </p:pic>
      <p:pic>
        <p:nvPicPr>
          <p:cNvPr id="7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68A8BC71-A6CC-CC29-04A7-48F8C940228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345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9058"/>
            <a:ext cx="111147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Проблема корозії в морських умовах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14813"/>
            <a:ext cx="335363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Традиційні матеріали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895957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Сталева арматура та трубопроводи демонструють високу схильність до корозійних процесів у агресивному середовищі морської води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18873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Швидке руйнування металевих елементів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63093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Високі витрати на заміну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07313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Часті аварійні ситуації</a:t>
            </a:r>
            <a:endParaRPr lang="en-US" sz="17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21" y="2343150"/>
            <a:ext cx="6244709" cy="4592241"/>
          </a:xfrm>
          <a:prstGeom prst="rect">
            <a:avLst/>
          </a:prstGeom>
        </p:spPr>
      </p:pic>
      <p:pic>
        <p:nvPicPr>
          <p:cNvPr id="9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3F937475-99C2-1D27-BEA2-F3FCDBC352D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519665A2-D5E4-5767-4754-76134B504C9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F06DF2D-67A4-A09D-0686-25A53032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9" y="206547"/>
            <a:ext cx="6453907" cy="609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9A8ACF8-ED53-9112-A447-1F4FAFADA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707" y="1689748"/>
            <a:ext cx="7401482" cy="609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571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A86FA-A68A-3627-BD85-9265E1995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E545293-2C0D-CBA6-2CAE-47CB56D6CE8D}"/>
              </a:ext>
            </a:extLst>
          </p:cNvPr>
          <p:cNvSpPr/>
          <p:nvPr/>
        </p:nvSpPr>
        <p:spPr>
          <a:xfrm>
            <a:off x="721638" y="568404"/>
            <a:ext cx="10505837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                       </a:t>
            </a:r>
            <a:r>
              <a:rPr lang="en-US" sz="4050" b="1" dirty="0" err="1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Корозійний</a:t>
            </a:r>
            <a:r>
              <a:rPr lang="en-US" sz="4050" b="1" dirty="0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вплив</a:t>
            </a:r>
            <a:r>
              <a:rPr lang="en-US" sz="4050" b="1" dirty="0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endParaRPr lang="en-US" sz="4050" dirty="0">
              <a:solidFill>
                <a:srgbClr val="0070C0"/>
              </a:solidFill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CBD9B591-E9F0-5006-C9B3-61DB2D0B70C6}"/>
              </a:ext>
            </a:extLst>
          </p:cNvPr>
          <p:cNvSpPr/>
          <p:nvPr/>
        </p:nvSpPr>
        <p:spPr>
          <a:xfrm>
            <a:off x="1030843" y="1934289"/>
            <a:ext cx="3093006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24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054A82CB-D588-EB7E-51B2-C4F739F37471}"/>
              </a:ext>
            </a:extLst>
          </p:cNvPr>
          <p:cNvSpPr/>
          <p:nvPr/>
        </p:nvSpPr>
        <p:spPr>
          <a:xfrm>
            <a:off x="1030843" y="2630091"/>
            <a:ext cx="12877919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F7D255C2-97E8-B3DE-440B-6B225B30DC72}"/>
              </a:ext>
            </a:extLst>
          </p:cNvPr>
          <p:cNvSpPr/>
          <p:nvPr/>
        </p:nvSpPr>
        <p:spPr>
          <a:xfrm>
            <a:off x="721638" y="1625084"/>
            <a:ext cx="22860" cy="2226707"/>
          </a:xfrm>
          <a:prstGeom prst="rect">
            <a:avLst/>
          </a:prstGeom>
          <a:solidFill>
            <a:srgbClr val="B9DAAB"/>
          </a:solidFill>
          <a:ln/>
        </p:spPr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EB5753AF-D987-8E89-DE73-4F4927F9E479}"/>
              </a:ext>
            </a:extLst>
          </p:cNvPr>
          <p:cNvSpPr/>
          <p:nvPr/>
        </p:nvSpPr>
        <p:spPr>
          <a:xfrm>
            <a:off x="721638" y="4083725"/>
            <a:ext cx="13187124" cy="1319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AD848EAA-2AF2-D244-8DBE-5DB6586E29FD}"/>
              </a:ext>
            </a:extLst>
          </p:cNvPr>
          <p:cNvSpPr/>
          <p:nvPr/>
        </p:nvSpPr>
        <p:spPr>
          <a:xfrm>
            <a:off x="721638" y="6929199"/>
            <a:ext cx="13187124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550"/>
              </a:lnSpc>
              <a:buSzPct val="100000"/>
            </a:pPr>
            <a:endParaRPr lang="en-US" sz="1600" dirty="0"/>
          </a:p>
        </p:txBody>
      </p:sp>
      <p:pic>
        <p:nvPicPr>
          <p:cNvPr id="7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81874A5E-B97F-9A66-7232-E9797C2A2E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3AF2D1-78EA-52A7-A152-C7BBE92443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048" y="1154042"/>
            <a:ext cx="5047343" cy="45286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74CE7E-0427-855F-238A-E3B37F40A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643" y="3929063"/>
            <a:ext cx="4100285" cy="37321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737DA0-F366-FFC7-80BE-BB2CCE5389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0363" y="1890420"/>
            <a:ext cx="4644989" cy="438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67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0B09F-F3C1-9AC4-FE1B-3BE41EE6A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FA72878C-4B06-74EE-6DD1-027DEA0E95F3}"/>
              </a:ext>
            </a:extLst>
          </p:cNvPr>
          <p:cNvSpPr/>
          <p:nvPr/>
        </p:nvSpPr>
        <p:spPr>
          <a:xfrm>
            <a:off x="721638" y="568404"/>
            <a:ext cx="10505837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0C7CF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                           </a:t>
            </a:r>
            <a:r>
              <a:rPr lang="en-US" sz="4050" b="1" dirty="0" err="1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Корозійний</a:t>
            </a:r>
            <a:r>
              <a:rPr lang="en-US" sz="4050" b="1" dirty="0">
                <a:solidFill>
                  <a:srgbClr val="92D05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вплив</a:t>
            </a:r>
            <a:endParaRPr lang="en-US" sz="4050" dirty="0">
              <a:solidFill>
                <a:srgbClr val="0070C0"/>
              </a:solidFill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5EF3FF24-82FD-A4BD-04C4-D2462731D2B9}"/>
              </a:ext>
            </a:extLst>
          </p:cNvPr>
          <p:cNvSpPr/>
          <p:nvPr/>
        </p:nvSpPr>
        <p:spPr>
          <a:xfrm>
            <a:off x="1030843" y="1934289"/>
            <a:ext cx="3093006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24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0E25534E-F0E8-1554-0EB5-93559CE01E55}"/>
              </a:ext>
            </a:extLst>
          </p:cNvPr>
          <p:cNvSpPr/>
          <p:nvPr/>
        </p:nvSpPr>
        <p:spPr>
          <a:xfrm>
            <a:off x="1030843" y="2630091"/>
            <a:ext cx="12877919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7A035FDB-6632-A39D-D191-563AA664D785}"/>
              </a:ext>
            </a:extLst>
          </p:cNvPr>
          <p:cNvSpPr/>
          <p:nvPr/>
        </p:nvSpPr>
        <p:spPr>
          <a:xfrm>
            <a:off x="721638" y="1625084"/>
            <a:ext cx="22860" cy="2226707"/>
          </a:xfrm>
          <a:prstGeom prst="rect">
            <a:avLst/>
          </a:prstGeom>
          <a:solidFill>
            <a:srgbClr val="B9DAAB"/>
          </a:solidFill>
          <a:ln/>
        </p:spPr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1E92810F-F2FB-7054-3B68-B582B597EABE}"/>
              </a:ext>
            </a:extLst>
          </p:cNvPr>
          <p:cNvSpPr/>
          <p:nvPr/>
        </p:nvSpPr>
        <p:spPr>
          <a:xfrm>
            <a:off x="721638" y="4083725"/>
            <a:ext cx="13187124" cy="1319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7DE23B1E-D33B-5791-9E74-A2E77E52CE43}"/>
              </a:ext>
            </a:extLst>
          </p:cNvPr>
          <p:cNvSpPr/>
          <p:nvPr/>
        </p:nvSpPr>
        <p:spPr>
          <a:xfrm>
            <a:off x="721638" y="6929199"/>
            <a:ext cx="13187124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550"/>
              </a:lnSpc>
              <a:buSzPct val="100000"/>
            </a:pP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3A6759-9138-E9DA-BCAE-C2F66E320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0" y="1279683"/>
            <a:ext cx="4663162" cy="42676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ACBD5E-204A-731C-F91D-172A76E61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221" y="1934289"/>
            <a:ext cx="4663162" cy="4653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148FC7-94F6-43E6-5D3C-FEFE0F3EA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2282" y="2809816"/>
            <a:ext cx="4353958" cy="5187196"/>
          </a:xfrm>
          <a:prstGeom prst="rect">
            <a:avLst/>
          </a:prstGeom>
        </p:spPr>
      </p:pic>
      <p:pic>
        <p:nvPicPr>
          <p:cNvPr id="7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9E606C22-821E-D7BE-CBB6-90DA38499B8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3088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7ABF4-B072-42B2-E0EB-C72E8D394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7008E640-425E-E1D9-1814-19BFBBD7EBB6}"/>
              </a:ext>
            </a:extLst>
          </p:cNvPr>
          <p:cNvSpPr/>
          <p:nvPr/>
        </p:nvSpPr>
        <p:spPr>
          <a:xfrm>
            <a:off x="721638" y="568404"/>
            <a:ext cx="10505837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b="1" dirty="0">
                <a:solidFill>
                  <a:srgbClr val="0C7CF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                           </a:t>
            </a:r>
            <a:r>
              <a:rPr lang="en-US" sz="4050" b="1" dirty="0" err="1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Корозійний</a:t>
            </a:r>
            <a:r>
              <a:rPr lang="en-US" sz="4050" b="1" dirty="0">
                <a:solidFill>
                  <a:srgbClr val="92D05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4050" b="1" dirty="0" err="1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вплив</a:t>
            </a:r>
            <a:endParaRPr lang="en-US" sz="4050" dirty="0">
              <a:solidFill>
                <a:srgbClr val="0070C0"/>
              </a:solidFill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AB406D13-E412-D9CC-BC6F-F1C73F1AAF97}"/>
              </a:ext>
            </a:extLst>
          </p:cNvPr>
          <p:cNvSpPr/>
          <p:nvPr/>
        </p:nvSpPr>
        <p:spPr>
          <a:xfrm>
            <a:off x="1030843" y="1934289"/>
            <a:ext cx="3093006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24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9390D723-AF65-44E6-30F1-554FB4F96933}"/>
              </a:ext>
            </a:extLst>
          </p:cNvPr>
          <p:cNvSpPr/>
          <p:nvPr/>
        </p:nvSpPr>
        <p:spPr>
          <a:xfrm>
            <a:off x="1030843" y="2630091"/>
            <a:ext cx="12877919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D49565DE-70D4-EF24-1EE5-F101B0EF05AF}"/>
              </a:ext>
            </a:extLst>
          </p:cNvPr>
          <p:cNvSpPr/>
          <p:nvPr/>
        </p:nvSpPr>
        <p:spPr>
          <a:xfrm>
            <a:off x="721638" y="1625084"/>
            <a:ext cx="22860" cy="2226707"/>
          </a:xfrm>
          <a:prstGeom prst="rect">
            <a:avLst/>
          </a:prstGeom>
          <a:solidFill>
            <a:srgbClr val="B9DAAB"/>
          </a:solidFill>
          <a:ln/>
        </p:spPr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653E4CBE-F1F1-1ECA-8E9F-D3C76AA1EA32}"/>
              </a:ext>
            </a:extLst>
          </p:cNvPr>
          <p:cNvSpPr/>
          <p:nvPr/>
        </p:nvSpPr>
        <p:spPr>
          <a:xfrm>
            <a:off x="721638" y="4083725"/>
            <a:ext cx="13187124" cy="1319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F379F868-06D0-27DB-F9C4-972D871BBD11}"/>
              </a:ext>
            </a:extLst>
          </p:cNvPr>
          <p:cNvSpPr/>
          <p:nvPr/>
        </p:nvSpPr>
        <p:spPr>
          <a:xfrm>
            <a:off x="721638" y="6929199"/>
            <a:ext cx="13187124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550"/>
              </a:lnSpc>
              <a:buSzPct val="100000"/>
            </a:pP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5DCAE4-6671-460B-F26A-A79CD917A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8546" y="1091712"/>
            <a:ext cx="4318130" cy="42211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BA8FB4-B404-3C29-4422-CF1A880BA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393" y="2738437"/>
            <a:ext cx="4915576" cy="50936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1D1477-00C5-64B3-B189-565B5C514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8279" y="1625084"/>
            <a:ext cx="4605552" cy="4550064"/>
          </a:xfrm>
          <a:prstGeom prst="rect">
            <a:avLst/>
          </a:prstGeom>
        </p:spPr>
      </p:pic>
      <p:pic>
        <p:nvPicPr>
          <p:cNvPr id="7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95F0D04A-100C-9F5D-E9C3-79311DD9094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3016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74520"/>
            <a:ext cx="917507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Найуразливіші системи судна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36927"/>
            <a:ext cx="4196358" cy="3318153"/>
          </a:xfrm>
          <a:prstGeom prst="roundRect">
            <a:avLst>
              <a:gd name="adj" fmla="val 6152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28224" y="327136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90" y="3420189"/>
            <a:ext cx="306110" cy="38266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8224" y="4178617"/>
            <a:ext cx="345519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Системи охолодження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8224" y="4669036"/>
            <a:ext cx="372749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Постійний контакт з морською водою призводить до інтенсивної корозії теплообмінників та трубопроводів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3036927"/>
            <a:ext cx="4196358" cy="3318153"/>
          </a:xfrm>
          <a:prstGeom prst="roundRect">
            <a:avLst>
              <a:gd name="adj" fmla="val 6152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51396" y="327136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562" y="3420189"/>
            <a:ext cx="306110" cy="38266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51396" y="4178617"/>
            <a:ext cx="359068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Баластні трубопроводи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51396" y="4669036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Циклічне заповнення та спорожнення створює ідеальні умови для корозійних процесів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3036927"/>
            <a:ext cx="4196358" cy="3318153"/>
          </a:xfrm>
          <a:prstGeom prst="roundRect">
            <a:avLst>
              <a:gd name="adj" fmla="val 6152"/>
            </a:avLst>
          </a:prstGeom>
          <a:solidFill>
            <a:srgbClr val="D1EFE4"/>
          </a:solidFill>
          <a:ln w="7620">
            <a:solidFill>
              <a:srgbClr val="B7D5CA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74568" y="3271361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006747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1734" y="3420189"/>
            <a:ext cx="306110" cy="382667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74568" y="417861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Білджеві системи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74568" y="4669036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Накопичення агресивних рідин та підвищена вологість прискорюють деградацію металу</a:t>
            </a:r>
            <a:endParaRPr lang="en-US" sz="1750" dirty="0"/>
          </a:p>
        </p:txBody>
      </p:sp>
      <p:pic>
        <p:nvPicPr>
          <p:cNvPr id="18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5191B1EF-5F84-D5EC-04B8-1FB98C59387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1474" y="1455300"/>
            <a:ext cx="6448926" cy="677429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55301"/>
            <a:ext cx="7556421" cy="4253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1150"/>
              </a:lnSpc>
              <a:buNone/>
            </a:pPr>
            <a:r>
              <a:rPr lang="en-US" sz="89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Полімеркомпозитні матеріали</a:t>
            </a:r>
            <a:endParaRPr lang="en-US" sz="8900" dirty="0"/>
          </a:p>
        </p:txBody>
      </p:sp>
      <p:sp>
        <p:nvSpPr>
          <p:cNvPr id="4" name="Text 1"/>
          <p:cNvSpPr/>
          <p:nvPr/>
        </p:nvSpPr>
        <p:spPr>
          <a:xfrm>
            <a:off x="793790" y="604849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Інноваційне рішення для підвищення довговічності суднових систем</a:t>
            </a:r>
            <a:endParaRPr lang="en-US" sz="1750" dirty="0"/>
          </a:p>
        </p:txBody>
      </p:sp>
      <p:pic>
        <p:nvPicPr>
          <p:cNvPr id="5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9E40D59F-6BF3-BEE2-0CFA-B0AEEC83AE8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80617"/>
            <a:ext cx="1047738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70C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Переваги композитних матеріалів</a:t>
            </a:r>
            <a:endParaRPr lang="en-US" sz="4450" dirty="0">
              <a:solidFill>
                <a:srgbClr val="0070C0"/>
              </a:solidFill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243024"/>
            <a:ext cx="680442" cy="68044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206954"/>
            <a:ext cx="300787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Корозійна стійкість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697373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Полімерна матриця забезпечує повну стійкість до дії морської води, кислот та лугів, що гарантує тривалу експлуатацію без деградації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3243024"/>
            <a:ext cx="680442" cy="68044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20695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Зниження ваги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4697373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Композитні матеріали мають в 3-4 рази меншу щільність порівняно зі сталлю, що знижує навантаження на конструкцію судна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3243024"/>
            <a:ext cx="680442" cy="68044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206954"/>
            <a:ext cx="341447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Механічні властивості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4697373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Висока міцність на розтяг та ударна в'язкість забезпечують надійність в умовах динамічних навантажень та вібрацій</a:t>
            </a:r>
            <a:endParaRPr lang="en-US" sz="1750" dirty="0"/>
          </a:p>
        </p:txBody>
      </p:sp>
      <p:pic>
        <p:nvPicPr>
          <p:cNvPr id="12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00883D0C-16CE-C0A1-E50D-CBA482B63CA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9D038-E548-BC43-4FED-EE75F4D99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95200158-CC45-9308-8ED6-F89293E1A1F0}"/>
              </a:ext>
            </a:extLst>
          </p:cNvPr>
          <p:cNvSpPr/>
          <p:nvPr/>
        </p:nvSpPr>
        <p:spPr>
          <a:xfrm>
            <a:off x="721638" y="429361"/>
            <a:ext cx="12119036" cy="783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050"/>
              </a:lnSpc>
            </a:pPr>
            <a:r>
              <a:rPr lang="en-US" sz="4050" b="1" dirty="0">
                <a:solidFill>
                  <a:srgbClr val="0C7CF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          </a:t>
            </a:r>
            <a:r>
              <a:rPr lang="uk-UA" sz="4050" b="1" dirty="0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Переваги композитних матеріалів</a:t>
            </a:r>
            <a:endParaRPr lang="en-US" sz="4400" dirty="0">
              <a:solidFill>
                <a:srgbClr val="0070C0"/>
              </a:solidFill>
            </a:endParaRPr>
          </a:p>
          <a:p>
            <a:pPr>
              <a:lnSpc>
                <a:spcPts val="5050"/>
              </a:lnSpc>
            </a:pPr>
            <a:endParaRPr lang="en-US" sz="4400" dirty="0">
              <a:solidFill>
                <a:srgbClr val="0070C0"/>
              </a:solidFill>
            </a:endParaRPr>
          </a:p>
          <a:p>
            <a:pPr marL="0" indent="0" algn="l">
              <a:lnSpc>
                <a:spcPts val="5050"/>
              </a:lnSpc>
              <a:buNone/>
            </a:pPr>
            <a:endParaRPr lang="en-US" sz="405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EC3C7BDD-5829-8869-B2E6-4839975A1394}"/>
              </a:ext>
            </a:extLst>
          </p:cNvPr>
          <p:cNvSpPr/>
          <p:nvPr/>
        </p:nvSpPr>
        <p:spPr>
          <a:xfrm>
            <a:off x="1030843" y="1934289"/>
            <a:ext cx="3093006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24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C8D8A702-1247-48B4-541F-7CE58A9AB7B3}"/>
              </a:ext>
            </a:extLst>
          </p:cNvPr>
          <p:cNvSpPr/>
          <p:nvPr/>
        </p:nvSpPr>
        <p:spPr>
          <a:xfrm>
            <a:off x="1030843" y="2630091"/>
            <a:ext cx="12877919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9D9E1E71-267A-4339-8B39-7611F4C03BB6}"/>
              </a:ext>
            </a:extLst>
          </p:cNvPr>
          <p:cNvSpPr/>
          <p:nvPr/>
        </p:nvSpPr>
        <p:spPr>
          <a:xfrm>
            <a:off x="721638" y="1625084"/>
            <a:ext cx="22860" cy="2226707"/>
          </a:xfrm>
          <a:prstGeom prst="rect">
            <a:avLst/>
          </a:prstGeom>
          <a:solidFill>
            <a:srgbClr val="B9DAAB"/>
          </a:solidFill>
          <a:ln/>
        </p:spPr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A15777F7-6AE5-7A9B-FEF5-F3BE87E3D960}"/>
              </a:ext>
            </a:extLst>
          </p:cNvPr>
          <p:cNvSpPr/>
          <p:nvPr/>
        </p:nvSpPr>
        <p:spPr>
          <a:xfrm>
            <a:off x="721638" y="4083725"/>
            <a:ext cx="13187124" cy="1319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5A5117C7-963B-9C58-F375-1D0C68C12EAE}"/>
              </a:ext>
            </a:extLst>
          </p:cNvPr>
          <p:cNvSpPr/>
          <p:nvPr/>
        </p:nvSpPr>
        <p:spPr>
          <a:xfrm>
            <a:off x="721638" y="6929199"/>
            <a:ext cx="13187124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550"/>
              </a:lnSpc>
              <a:buSzPct val="100000"/>
            </a:pP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411F2C-0F4F-F606-10A9-30F11E34F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64" y="1212770"/>
            <a:ext cx="5353725" cy="40249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D3931C-A1DB-8455-6601-5A2973020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7955" y="1666786"/>
            <a:ext cx="5567680" cy="40249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5C3500-2BFB-EE74-E33F-7EA79364C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929" y="3760747"/>
            <a:ext cx="5844541" cy="4242754"/>
          </a:xfrm>
          <a:prstGeom prst="rect">
            <a:avLst/>
          </a:prstGeom>
        </p:spPr>
      </p:pic>
      <p:pic>
        <p:nvPicPr>
          <p:cNvPr id="7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747DC871-3EB5-5846-FCCA-3678671E509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3870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A2F0E-F7A2-FDDF-077E-734EB8B98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9018C-F149-D0F7-906D-A6EF1A05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1" y="731520"/>
            <a:ext cx="10316002" cy="1259840"/>
          </a:xfrm>
        </p:spPr>
        <p:txBody>
          <a:bodyPr>
            <a:normAutofit fontScale="90000"/>
          </a:bodyPr>
          <a:lstStyle/>
          <a:p>
            <a:r>
              <a:rPr lang="uk-UA" dirty="0">
                <a:solidFill>
                  <a:srgbClr val="0070C0"/>
                </a:solidFill>
              </a:rPr>
              <a:t>         </a:t>
            </a:r>
            <a:r>
              <a:rPr lang="uk-UA" sz="4400" b="1" dirty="0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Переваги композитних матеріалів</a:t>
            </a:r>
            <a:br>
              <a:rPr lang="en-US" sz="4800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0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6EA03C25-B984-A060-6C6F-F0AD5A90CCF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2107FF-A885-C3C0-ACBA-70D48F337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37114" y="3891064"/>
            <a:ext cx="4937283" cy="413198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C644C-DC17-1B02-1586-F91F6B3EB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03" y="1361440"/>
            <a:ext cx="4377445" cy="3658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E9FD2B-3009-A202-D20B-3C55765450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8911" y="2717355"/>
            <a:ext cx="4692739" cy="443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86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12238"/>
            <a:ext cx="1291959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70C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Технології внутрішніх захисних покриттів</a:t>
            </a:r>
            <a:endParaRPr lang="en-US" sz="4450" dirty="0">
              <a:solidFill>
                <a:srgbClr val="0070C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987993"/>
            <a:ext cx="31150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Інноваційний підхід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569137"/>
            <a:ext cx="760428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Нанесення спеціалізованих полімерних покриттів на внутрішні поверхні трубопроводів створює надійний бар'єр проти корозії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499015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Епоксидні композиції з підвищеною адгезією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941213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Поліуретанові покриття з еластичними властивостями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383411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Фторполімерні матеріали для агресивних середовищ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950387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Результат:</a:t>
            </a: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en-US" sz="1750" dirty="0">
                <a:solidFill>
                  <a:srgbClr val="006747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збільшення терміну служби в 5-7 разів</a:t>
            </a:r>
            <a:endParaRPr lang="en-US" sz="17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096" y="3016329"/>
            <a:ext cx="4885015" cy="3142655"/>
          </a:xfrm>
          <a:prstGeom prst="rect">
            <a:avLst/>
          </a:prstGeom>
        </p:spPr>
      </p:pic>
      <p:pic>
        <p:nvPicPr>
          <p:cNvPr id="10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F09011DC-9AB6-3D81-E7BF-564656A02AB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5B185-D53F-81FE-5E1A-987BDD1E9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BCB391AC-5585-4F9A-620A-4E7E879ADC77}"/>
              </a:ext>
            </a:extLst>
          </p:cNvPr>
          <p:cNvSpPr/>
          <p:nvPr/>
        </p:nvSpPr>
        <p:spPr>
          <a:xfrm>
            <a:off x="721638" y="429361"/>
            <a:ext cx="12119036" cy="783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050"/>
              </a:lnSpc>
            </a:pPr>
            <a:r>
              <a:rPr lang="en-US" sz="4050" b="1" dirty="0">
                <a:solidFill>
                  <a:srgbClr val="0C7CF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              </a:t>
            </a:r>
            <a:r>
              <a:rPr lang="uk-UA" sz="4050" b="1" dirty="0">
                <a:solidFill>
                  <a:srgbClr val="0070C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Переваги композитних матеріалів</a:t>
            </a:r>
            <a:endParaRPr lang="en-US" sz="4400" dirty="0">
              <a:solidFill>
                <a:srgbClr val="0070C0"/>
              </a:solidFill>
            </a:endParaRPr>
          </a:p>
          <a:p>
            <a:pPr>
              <a:lnSpc>
                <a:spcPts val="5050"/>
              </a:lnSpc>
            </a:pPr>
            <a:endParaRPr lang="en-US" sz="4400" dirty="0">
              <a:solidFill>
                <a:srgbClr val="0070C0"/>
              </a:solidFill>
            </a:endParaRPr>
          </a:p>
          <a:p>
            <a:pPr marL="0" indent="0" algn="l">
              <a:lnSpc>
                <a:spcPts val="5050"/>
              </a:lnSpc>
              <a:buNone/>
            </a:pPr>
            <a:endParaRPr lang="en-US" sz="405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65B0E940-7127-4C16-99A3-C93D1FBB20E0}"/>
              </a:ext>
            </a:extLst>
          </p:cNvPr>
          <p:cNvSpPr/>
          <p:nvPr/>
        </p:nvSpPr>
        <p:spPr>
          <a:xfrm>
            <a:off x="1030843" y="1934289"/>
            <a:ext cx="3093006" cy="3865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24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8B244F1A-89F1-B04E-D23D-CE3515AD6D62}"/>
              </a:ext>
            </a:extLst>
          </p:cNvPr>
          <p:cNvSpPr/>
          <p:nvPr/>
        </p:nvSpPr>
        <p:spPr>
          <a:xfrm>
            <a:off x="1030843" y="2630091"/>
            <a:ext cx="12877919" cy="989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C1315DE3-6827-40D2-9BAB-04A22BD556AA}"/>
              </a:ext>
            </a:extLst>
          </p:cNvPr>
          <p:cNvSpPr/>
          <p:nvPr/>
        </p:nvSpPr>
        <p:spPr>
          <a:xfrm>
            <a:off x="721638" y="1625084"/>
            <a:ext cx="22860" cy="2226707"/>
          </a:xfrm>
          <a:prstGeom prst="rect">
            <a:avLst/>
          </a:prstGeom>
          <a:solidFill>
            <a:srgbClr val="B9DAAB"/>
          </a:solidFill>
          <a:ln/>
        </p:spPr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797DD453-ED44-D3C1-3BF8-7EDA634370C1}"/>
              </a:ext>
            </a:extLst>
          </p:cNvPr>
          <p:cNvSpPr/>
          <p:nvPr/>
        </p:nvSpPr>
        <p:spPr>
          <a:xfrm>
            <a:off x="721638" y="4083725"/>
            <a:ext cx="13187124" cy="13196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60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271B1A68-4EBD-F860-2D97-5ADF0006D19C}"/>
              </a:ext>
            </a:extLst>
          </p:cNvPr>
          <p:cNvSpPr/>
          <p:nvPr/>
        </p:nvSpPr>
        <p:spPr>
          <a:xfrm>
            <a:off x="721638" y="6929199"/>
            <a:ext cx="13187124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ts val="2550"/>
              </a:lnSpc>
              <a:buSzPct val="100000"/>
            </a:pPr>
            <a:endParaRPr lang="en-US" sz="1600" dirty="0"/>
          </a:p>
        </p:txBody>
      </p:sp>
      <p:pic>
        <p:nvPicPr>
          <p:cNvPr id="7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F92958DC-2236-B740-7543-F745417AD3F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61C2BD-B64C-3E4D-09B8-00B69F5A3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620" y="1498624"/>
            <a:ext cx="5564177" cy="45705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289249-F242-37C5-6903-5C09AAC6E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3919" y="2320885"/>
            <a:ext cx="5830275" cy="545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2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2237" y="584359"/>
            <a:ext cx="11652964" cy="1988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0C7CF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Транспортні технології: практичне застосування нових матеріалів в сучасній морській галузі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742236" y="2996922"/>
            <a:ext cx="13145929" cy="2035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Шановні викладачі, курсанти та гості! Добрий день Для початку я хотів би представитися Мене звуть Житник Данило Я старший викладач Херсонської державної морської академії на кафедрі Експлуатації Суднового Електрообладнання і Засобів Автоматики Після навчання в аспірантурі Херсонської державної морської академії отримав ступінь доктора філософії (PhD) Захищався у нашій Херсонській державній морській академії на кафедрі транспортних технологій і судноремонту під керівництвом д.т.н., проф. Андрія Вікторовича Букетова. Крім того, маю досвід практичної роботи більше 30 років у морі і більше 20 років на позиції старшого механіка.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742236" y="5270778"/>
            <a:ext cx="13145929" cy="2374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Для мене велика честь сьогодні виступати перед вами і звернутися, насамперед, до нових студентів Херсонської державної морської академії. Вибір морської професії — це серйозний і відповідальний крок, адже ви обрали шлях, який пов'язаний не лише з сучасними технологіями, але й із високою відповідальністю за безпеку людей, збереження вантажів та захист довкілля. Мета мого виступу — показати, що знання, які ви здобуваєте в академії, мають безпосереднє практичне застосування на суднах морського флоту. Я хочу звернути увагу на те, як теоретична підготовка перетворюється на щоденну роботу інженера чи офіцера, які сучасні виклики стоять перед галуззю і як нові технології допомагають їх вирішувати.</a:t>
            </a:r>
            <a:endParaRPr lang="en-US" sz="1650" dirty="0"/>
          </a:p>
        </p:txBody>
      </p:sp>
      <p:pic>
        <p:nvPicPr>
          <p:cNvPr id="5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31B85710-729B-7815-7D4E-2A2C810DAC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1556377"/>
            <a:ext cx="5760720" cy="667322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4403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70C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Композитні вставки та муфти</a:t>
            </a:r>
            <a:endParaRPr lang="en-US" sz="4450" dirty="0">
              <a:solidFill>
                <a:srgbClr val="0070C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0" y="2601754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01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2956798"/>
            <a:ext cx="3664744" cy="3048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3131106"/>
            <a:ext cx="366474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Діагностика пошкодження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3975854"/>
            <a:ext cx="366474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Визначення типу та ступеня корозійного ураження без демонтажу системи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4685348" y="2601754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02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4685348" y="2956798"/>
            <a:ext cx="3664863" cy="3048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10" name="Text 7"/>
          <p:cNvSpPr/>
          <p:nvPr/>
        </p:nvSpPr>
        <p:spPr>
          <a:xfrm>
            <a:off x="4685348" y="3131106"/>
            <a:ext cx="311860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Підготовка поверхні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685348" y="3621524"/>
            <a:ext cx="366486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Очищення та обробка пошкодженої ділянки для забезпечення оптимальної адгезії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793790" y="546996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93790" y="5825014"/>
            <a:ext cx="7556421" cy="30480"/>
          </a:xfrm>
          <a:prstGeom prst="rect">
            <a:avLst/>
          </a:prstGeom>
          <a:solidFill>
            <a:srgbClr val="006747"/>
          </a:solidFill>
          <a:ln/>
        </p:spPr>
      </p:sp>
      <p:sp>
        <p:nvSpPr>
          <p:cNvPr id="14" name="Text 11"/>
          <p:cNvSpPr/>
          <p:nvPr/>
        </p:nvSpPr>
        <p:spPr>
          <a:xfrm>
            <a:off x="793790" y="5999321"/>
            <a:ext cx="527554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Встановлення композитної муфти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793790" y="6489740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Монтаж спеціалізованої композитної вставки з використанням сучасних клейових технологій</a:t>
            </a:r>
            <a:endParaRPr lang="en-US" sz="1750" dirty="0"/>
          </a:p>
        </p:txBody>
      </p:sp>
      <p:pic>
        <p:nvPicPr>
          <p:cNvPr id="16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58A34E4A-BB71-3A37-D52B-0895D978261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5657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70C0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Економічні переваги нових технологій</a:t>
            </a:r>
            <a:endParaRPr lang="en-US" sz="4450" dirty="0">
              <a:solidFill>
                <a:srgbClr val="0070C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027640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75%</a:t>
            </a:r>
            <a:endParaRPr lang="en-US" sz="5850" dirty="0"/>
          </a:p>
        </p:txBody>
      </p:sp>
      <p:sp>
        <p:nvSpPr>
          <p:cNvPr id="5" name="Text 2"/>
          <p:cNvSpPr/>
          <p:nvPr/>
        </p:nvSpPr>
        <p:spPr>
          <a:xfrm>
            <a:off x="6280190" y="4059436"/>
            <a:ext cx="23298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Зменшення витрат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280190" y="4904184"/>
            <a:ext cx="232981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на планове обслуговування суднових систем за рахунок підвищеної довговічності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8893493" y="3027640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5-7x</a:t>
            </a:r>
            <a:endParaRPr lang="en-US" sz="5850" dirty="0"/>
          </a:p>
        </p:txBody>
      </p:sp>
      <p:sp>
        <p:nvSpPr>
          <p:cNvPr id="8" name="Text 5"/>
          <p:cNvSpPr/>
          <p:nvPr/>
        </p:nvSpPr>
        <p:spPr>
          <a:xfrm>
            <a:off x="8893493" y="4059436"/>
            <a:ext cx="2329815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Збільшення терміну служби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8893493" y="5258514"/>
            <a:ext cx="232981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трубопроводів та арматури в порівнянні з традиційними матеріалами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11506795" y="3027640"/>
            <a:ext cx="2329815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50%</a:t>
            </a:r>
            <a:endParaRPr lang="en-US" sz="5850" dirty="0"/>
          </a:p>
        </p:txBody>
      </p:sp>
      <p:sp>
        <p:nvSpPr>
          <p:cNvPr id="11" name="Text 8"/>
          <p:cNvSpPr/>
          <p:nvPr/>
        </p:nvSpPr>
        <p:spPr>
          <a:xfrm>
            <a:off x="11506795" y="4059436"/>
            <a:ext cx="23298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Скорочення простою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1506795" y="4904184"/>
            <a:ext cx="23298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судна під час ремонтних робіт завдяки швидкості монтажу композитів</a:t>
            </a:r>
            <a:endParaRPr lang="en-US" sz="1750" dirty="0"/>
          </a:p>
        </p:txBody>
      </p:sp>
      <p:pic>
        <p:nvPicPr>
          <p:cNvPr id="13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168FD2BE-4B8B-7399-5F84-D740673CBEF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37786"/>
            <a:ext cx="1219819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Практичне застосування знань академії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00193"/>
            <a:ext cx="1134070" cy="166985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154674" y="27270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Теоретична база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154674" y="3217426"/>
            <a:ext cx="1168193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Фундаментальні знання матеріалознавства: структура, властивості та поведінка матеріалів у різних умовах експлуатації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170045"/>
            <a:ext cx="1134070" cy="136088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154674" y="4396859"/>
            <a:ext cx="292929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Технології ремонту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2154674" y="4887278"/>
            <a:ext cx="116819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Сучасні методи діагностики, відновлення та зміцнення конструкційних елементів суднових систем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530929"/>
            <a:ext cx="1134070" cy="13608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54674" y="5757743"/>
            <a:ext cx="332696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Практична реалізація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2154674" y="6248162"/>
            <a:ext cx="116819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Безпосереднє застосування отриманих компетенцій у реальних судноремонтних проектах</a:t>
            </a:r>
            <a:endParaRPr lang="en-US" sz="1750" dirty="0"/>
          </a:p>
        </p:txBody>
      </p:sp>
      <p:pic>
        <p:nvPicPr>
          <p:cNvPr id="12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EF5AD461-111A-625F-9EBB-B7C5698DC20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09688"/>
            <a:ext cx="753344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Майбутнє судноремонту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85442"/>
            <a:ext cx="386334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Інноваційні перспективи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166586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Впровадження сучасних матеріалознавчих рішень революціонізує галузь судноремонту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09646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Підвищення надійності та безпеки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53866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Зниження експлуатаційних витрат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98086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Екологічна ефективність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42305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Конкурентоспроможність флоту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5990034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B4A4A"/>
                </a:solidFill>
                <a:highlight>
                  <a:srgbClr val="E5F9F2"/>
                </a:highlight>
                <a:latin typeface="Geist" pitchFamily="34" charset="0"/>
                <a:ea typeface="Geist" pitchFamily="34" charset="-122"/>
                <a:cs typeface="Geist" pitchFamily="34" charset="-120"/>
              </a:rPr>
              <a:t>Академічні знання + практичний досвід = успішна кар'єра</a:t>
            </a:r>
            <a:endParaRPr lang="en-US" sz="17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21" y="2613779"/>
            <a:ext cx="6244709" cy="3770828"/>
          </a:xfrm>
          <a:prstGeom prst="rect">
            <a:avLst/>
          </a:prstGeom>
        </p:spPr>
      </p:pic>
      <p:pic>
        <p:nvPicPr>
          <p:cNvPr id="11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3F868EDC-2D7C-889B-6E0B-646C24C7669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CD7BD-6E36-4D0F-430D-05C3BB3E1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1" y="731520"/>
            <a:ext cx="10316002" cy="1259840"/>
          </a:xfrm>
        </p:spPr>
        <p:txBody>
          <a:bodyPr/>
          <a:lstStyle/>
          <a:p>
            <a:r>
              <a:rPr lang="uk-UA" dirty="0">
                <a:solidFill>
                  <a:srgbClr val="0070C0"/>
                </a:solidFill>
              </a:rPr>
              <a:t>             </a:t>
            </a:r>
            <a:r>
              <a:rPr lang="en-US" dirty="0" err="1">
                <a:solidFill>
                  <a:srgbClr val="0070C0"/>
                </a:solidFill>
              </a:rPr>
              <a:t>Перспективи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навчання</a:t>
            </a:r>
            <a:r>
              <a:rPr lang="en-US" dirty="0">
                <a:solidFill>
                  <a:srgbClr val="0070C0"/>
                </a:solidFill>
              </a:rPr>
              <a:t> в ХДМА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04F1B4-D5CC-6E47-7675-739C083280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172" y="1582738"/>
            <a:ext cx="3019425" cy="3019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B0AE5F-E976-66F6-BD01-56969B086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72" y="4795520"/>
            <a:ext cx="3170395" cy="3223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F6D09-78F9-83FB-8572-C0CF5CEE2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2567" y="3687777"/>
            <a:ext cx="3267075" cy="2562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6E8214-FDB1-5013-9496-1553AD50B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2812" y="1582738"/>
            <a:ext cx="3105150" cy="2800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9335E8-7198-AA05-9C75-210765AB0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7816" y="5380037"/>
            <a:ext cx="3400425" cy="2533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8AD6D7-5553-D110-5FEF-90B3BC0F9C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6415" y="3307253"/>
            <a:ext cx="3062764" cy="2562225"/>
          </a:xfrm>
          <a:prstGeom prst="rect">
            <a:avLst/>
          </a:prstGeom>
        </p:spPr>
      </p:pic>
      <p:pic>
        <p:nvPicPr>
          <p:cNvPr id="10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A4950520-7038-5911-99FD-9B888778613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1183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A2F0E-F7A2-FDDF-077E-734EB8B98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9018C-F149-D0F7-906D-A6EF1A058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1" y="731520"/>
            <a:ext cx="10316002" cy="1259840"/>
          </a:xfrm>
        </p:spPr>
        <p:txBody>
          <a:bodyPr/>
          <a:lstStyle/>
          <a:p>
            <a:r>
              <a:rPr lang="uk-UA" dirty="0">
                <a:solidFill>
                  <a:srgbClr val="0070C0"/>
                </a:solidFill>
              </a:rPr>
              <a:t>             </a:t>
            </a:r>
            <a:r>
              <a:rPr lang="en-US" dirty="0" err="1">
                <a:solidFill>
                  <a:srgbClr val="0070C0"/>
                </a:solidFill>
              </a:rPr>
              <a:t>Перспективи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навчання</a:t>
            </a:r>
            <a:r>
              <a:rPr lang="en-US" dirty="0">
                <a:solidFill>
                  <a:srgbClr val="0070C0"/>
                </a:solidFill>
              </a:rPr>
              <a:t> в ХДМА </a:t>
            </a:r>
          </a:p>
        </p:txBody>
      </p:sp>
      <p:pic>
        <p:nvPicPr>
          <p:cNvPr id="10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6EA03C25-B984-A060-6C6F-F0AD5A90CCF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E2107FF-A885-C3C0-ACBA-70D48F3373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71525" y="3190672"/>
            <a:ext cx="4937283" cy="4414095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D38367-9A2F-5D95-CCB3-606A91002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219" y="2039998"/>
            <a:ext cx="4937283" cy="417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086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71B25-9A20-E893-7507-CB781760E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0826E-B59A-19B3-3548-9F750D40C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1" y="731520"/>
            <a:ext cx="10316002" cy="1259840"/>
          </a:xfrm>
        </p:spPr>
        <p:txBody>
          <a:bodyPr/>
          <a:lstStyle/>
          <a:p>
            <a:r>
              <a:rPr lang="uk-UA" dirty="0">
                <a:solidFill>
                  <a:srgbClr val="0070C0"/>
                </a:solidFill>
              </a:rPr>
              <a:t>             </a:t>
            </a:r>
            <a:r>
              <a:rPr lang="en-US" dirty="0" err="1">
                <a:solidFill>
                  <a:srgbClr val="0070C0"/>
                </a:solidFill>
              </a:rPr>
              <a:t>Перспективи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>
                <a:solidFill>
                  <a:srgbClr val="0070C0"/>
                </a:solidFill>
              </a:rPr>
              <a:t>навчання</a:t>
            </a:r>
            <a:r>
              <a:rPr lang="en-US" dirty="0">
                <a:solidFill>
                  <a:srgbClr val="0070C0"/>
                </a:solidFill>
              </a:rPr>
              <a:t> в ХДМА </a:t>
            </a:r>
          </a:p>
        </p:txBody>
      </p:sp>
      <p:pic>
        <p:nvPicPr>
          <p:cNvPr id="10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BFDB3B43-DB8A-3B0F-A67A-ADC34EFFFB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65C6F3-B8C1-15B5-2ED3-159928D31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33731" y="3327234"/>
            <a:ext cx="5201920" cy="390144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B3B8A5-F3C9-9848-8823-C7B6FC3AB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670" y="4812492"/>
            <a:ext cx="4858632" cy="32105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6694D5-19A0-84A8-565A-D25E4819F6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517" y="1376514"/>
            <a:ext cx="5700364" cy="390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76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8758" y="1827285"/>
            <a:ext cx="5486400" cy="523701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9114" y="599242"/>
            <a:ext cx="5640467" cy="681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250" b="1" dirty="0">
                <a:solidFill>
                  <a:srgbClr val="0C7CF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Навчання в академії</a:t>
            </a:r>
            <a:endParaRPr lang="en-US" sz="4250" dirty="0"/>
          </a:p>
        </p:txBody>
      </p:sp>
      <p:sp>
        <p:nvSpPr>
          <p:cNvPr id="4" name="Text 1"/>
          <p:cNvSpPr/>
          <p:nvPr/>
        </p:nvSpPr>
        <p:spPr>
          <a:xfrm>
            <a:off x="6249114" y="1607106"/>
            <a:ext cx="7618571" cy="1394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Херсонська Державна Морська Академія — це унікальний навчальний заклад, який поєднує фундаментальну підготовку та сучасну практичну орієнтацію. У процесі навчання студенти знайомляться з такими напрямками: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6249114" y="3247192"/>
            <a:ext cx="7618571" cy="348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транспортні технології — організація та оптимізація перевезень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6249114" y="3672126"/>
            <a:ext cx="7618571" cy="348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судноремонт та експлуатація технічних систем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249114" y="4097060"/>
            <a:ext cx="7618571" cy="348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морська механіка та енергетика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6249114" y="4521994"/>
            <a:ext cx="7618571" cy="348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менеджмент і безпека морських перевезень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6249114" y="4946928"/>
            <a:ext cx="7618571" cy="697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англійська мова для морських спеціальностей, яка є робочою мовою міжнародного флоту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6249114" y="5889546"/>
            <a:ext cx="7618571" cy="17436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Важливим елементом навчального процесу є тренажери та лабораторні класи, які відтворюють робоче середовище судна: машинне відділення, навігаційний місток, системи управління. Це дозволяє курсантам отримати перший практичний досвід ще до виходу в море.</a:t>
            </a:r>
            <a:endParaRPr lang="en-US" sz="1700" dirty="0"/>
          </a:p>
        </p:txBody>
      </p:sp>
      <p:pic>
        <p:nvPicPr>
          <p:cNvPr id="11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896917AF-890D-8706-36BA-73F84930D21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1753" y="841534"/>
            <a:ext cx="11729085" cy="617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0C7CF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Практичне застосування знань на борту судна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691753" y="1854518"/>
            <a:ext cx="13246894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Коли курсант потрапляє на першу практику, він відразу бачить, як академічні знання допомагають у щоденній роботі.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691753" y="2393037"/>
            <a:ext cx="444698" cy="444698"/>
          </a:xfrm>
          <a:prstGeom prst="roundRect">
            <a:avLst>
              <a:gd name="adj" fmla="val 18669"/>
            </a:avLst>
          </a:prstGeom>
          <a:solidFill>
            <a:srgbClr val="E1EFDC"/>
          </a:solidFill>
          <a:ln w="7620">
            <a:solidFill>
              <a:srgbClr val="C7D5C2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765810" y="2430066"/>
            <a:ext cx="296466" cy="370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8693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1334095" y="2460903"/>
            <a:ext cx="5857518" cy="617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8693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Робота з головним двигуном та допоміжними механізмами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1395253" y="3188414"/>
            <a:ext cx="5857518" cy="1264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Усі ті формули, схеми і креслення перетворюються на конкретні дії: перевірка стану систем мастила, контроль температури охолоджувальної води, робота з паливною апаратурою.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512725" y="2430066"/>
            <a:ext cx="296466" cy="370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endParaRPr lang="en-US" sz="2300" dirty="0"/>
          </a:p>
        </p:txBody>
      </p:sp>
      <p:sp>
        <p:nvSpPr>
          <p:cNvPr id="10" name="Text 8"/>
          <p:cNvSpPr/>
          <p:nvPr/>
        </p:nvSpPr>
        <p:spPr>
          <a:xfrm>
            <a:off x="8081010" y="2460903"/>
            <a:ext cx="4500443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8081010" y="2888218"/>
            <a:ext cx="5857637" cy="1264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en-US" sz="1550" dirty="0"/>
          </a:p>
        </p:txBody>
      </p:sp>
      <p:sp>
        <p:nvSpPr>
          <p:cNvPr id="14" name="Text 12"/>
          <p:cNvSpPr/>
          <p:nvPr/>
        </p:nvSpPr>
        <p:spPr>
          <a:xfrm>
            <a:off x="1334095" y="4925020"/>
            <a:ext cx="3396020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900" dirty="0"/>
          </a:p>
        </p:txBody>
      </p:sp>
      <p:sp>
        <p:nvSpPr>
          <p:cNvPr id="15" name="Text 13"/>
          <p:cNvSpPr/>
          <p:nvPr/>
        </p:nvSpPr>
        <p:spPr>
          <a:xfrm>
            <a:off x="1334095" y="5352336"/>
            <a:ext cx="5857518" cy="63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1334095" y="6053971"/>
            <a:ext cx="5857518" cy="63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7512725" y="4894183"/>
            <a:ext cx="296466" cy="370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endParaRPr lang="en-US" sz="2300" dirty="0"/>
          </a:p>
        </p:txBody>
      </p:sp>
      <p:sp>
        <p:nvSpPr>
          <p:cNvPr id="21" name="Text 19"/>
          <p:cNvSpPr/>
          <p:nvPr/>
        </p:nvSpPr>
        <p:spPr>
          <a:xfrm>
            <a:off x="8081010" y="5352336"/>
            <a:ext cx="5857637" cy="948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en-US" sz="155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F324264-1DC5-3980-67AD-B19B28678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191" y="2262188"/>
            <a:ext cx="6172200" cy="5348883"/>
          </a:xfrm>
          <a:prstGeom prst="rect">
            <a:avLst/>
          </a:prstGeom>
        </p:spPr>
      </p:pic>
      <p:pic>
        <p:nvPicPr>
          <p:cNvPr id="8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F68E81B7-4F63-15A3-6BBB-34E24966D77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A86A0-6CCF-BE83-A504-A9D454ACD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0F0F4D1C-FEAF-33B4-7395-D728F41C527E}"/>
              </a:ext>
            </a:extLst>
          </p:cNvPr>
          <p:cNvSpPr/>
          <p:nvPr/>
        </p:nvSpPr>
        <p:spPr>
          <a:xfrm>
            <a:off x="691753" y="841534"/>
            <a:ext cx="11729085" cy="617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0C7CF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Практичне застосування знань на борту судна</a:t>
            </a:r>
            <a:endParaRPr lang="en-US" sz="385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8F6F5852-4067-BF2A-CBC7-96EEEEE2BCC9}"/>
              </a:ext>
            </a:extLst>
          </p:cNvPr>
          <p:cNvSpPr/>
          <p:nvPr/>
        </p:nvSpPr>
        <p:spPr>
          <a:xfrm>
            <a:off x="691753" y="1854518"/>
            <a:ext cx="13246894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Коли курсант потрапляє на першу практику, він відразу бачить, як академічні знання допомагають у щоденній роботі.</a:t>
            </a:r>
            <a:endParaRPr lang="en-US" sz="155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B8548545-A1B9-7ACC-405B-C70F337D35F9}"/>
              </a:ext>
            </a:extLst>
          </p:cNvPr>
          <p:cNvSpPr/>
          <p:nvPr/>
        </p:nvSpPr>
        <p:spPr>
          <a:xfrm>
            <a:off x="765810" y="2430066"/>
            <a:ext cx="296466" cy="370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endParaRPr lang="en-US" sz="2300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139228A8-C148-B00D-42FE-B49EB087EE3B}"/>
              </a:ext>
            </a:extLst>
          </p:cNvPr>
          <p:cNvSpPr/>
          <p:nvPr/>
        </p:nvSpPr>
        <p:spPr>
          <a:xfrm>
            <a:off x="3965257" y="3042643"/>
            <a:ext cx="5857518" cy="617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90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EEBFE7FA-EAC2-ABE5-B4A1-2AF5E84C8642}"/>
              </a:ext>
            </a:extLst>
          </p:cNvPr>
          <p:cNvSpPr/>
          <p:nvPr/>
        </p:nvSpPr>
        <p:spPr>
          <a:xfrm>
            <a:off x="1334095" y="3196947"/>
            <a:ext cx="5857518" cy="1264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en-US" sz="1550" dirty="0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D0B7D883-8EF8-0162-A32D-021AF10A5B1E}"/>
              </a:ext>
            </a:extLst>
          </p:cNvPr>
          <p:cNvSpPr/>
          <p:nvPr/>
        </p:nvSpPr>
        <p:spPr>
          <a:xfrm>
            <a:off x="7438668" y="2393037"/>
            <a:ext cx="444698" cy="444698"/>
          </a:xfrm>
          <a:prstGeom prst="roundRect">
            <a:avLst>
              <a:gd name="adj" fmla="val 18669"/>
            </a:avLst>
          </a:prstGeom>
          <a:solidFill>
            <a:srgbClr val="E1EFDC"/>
          </a:solidFill>
          <a:ln w="7620">
            <a:solidFill>
              <a:srgbClr val="C7D5C2"/>
            </a:solidFill>
            <a:prstDash val="solid"/>
          </a:ln>
        </p:spPr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E25C0767-2CEF-3926-4BE3-1A471ED2536E}"/>
              </a:ext>
            </a:extLst>
          </p:cNvPr>
          <p:cNvSpPr/>
          <p:nvPr/>
        </p:nvSpPr>
        <p:spPr>
          <a:xfrm>
            <a:off x="7512725" y="2430066"/>
            <a:ext cx="296466" cy="370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8693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30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ADECC472-461A-AF09-6402-8280F375E7AE}"/>
              </a:ext>
            </a:extLst>
          </p:cNvPr>
          <p:cNvSpPr/>
          <p:nvPr/>
        </p:nvSpPr>
        <p:spPr>
          <a:xfrm>
            <a:off x="8081010" y="2460903"/>
            <a:ext cx="4500443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uk-UA" sz="1900" b="1" dirty="0" err="1">
                <a:solidFill>
                  <a:srgbClr val="48693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Техничн</a:t>
            </a:r>
            <a:r>
              <a:rPr lang="en-US" sz="1900" b="1" dirty="0">
                <a:solidFill>
                  <a:srgbClr val="48693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е обслуговування та ремонт</a:t>
            </a:r>
            <a:endParaRPr lang="en-US" sz="1900" dirty="0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829D7FFB-8C55-DAE1-24C2-08A911B8F8C5}"/>
              </a:ext>
            </a:extLst>
          </p:cNvPr>
          <p:cNvSpPr/>
          <p:nvPr/>
        </p:nvSpPr>
        <p:spPr>
          <a:xfrm>
            <a:off x="8081010" y="2888218"/>
            <a:ext cx="5857637" cy="1264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Те, що ви вивчаєте на курсах «судноремонт», безпосередньо використовується для усунення несправностей, заміни деталей, проведення профілактичних робіт.</a:t>
            </a:r>
            <a:endParaRPr lang="en-US" sz="1550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F48A2CA9-332B-F54E-F9E0-39BAAD830384}"/>
              </a:ext>
            </a:extLst>
          </p:cNvPr>
          <p:cNvSpPr/>
          <p:nvPr/>
        </p:nvSpPr>
        <p:spPr>
          <a:xfrm>
            <a:off x="765810" y="4894183"/>
            <a:ext cx="296466" cy="370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endParaRPr lang="en-US" sz="2300" dirty="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7673F251-09AD-BE7E-66C2-976A6204469B}"/>
              </a:ext>
            </a:extLst>
          </p:cNvPr>
          <p:cNvSpPr/>
          <p:nvPr/>
        </p:nvSpPr>
        <p:spPr>
          <a:xfrm>
            <a:off x="1334095" y="4925020"/>
            <a:ext cx="3396020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900" dirty="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6CEB7E5E-51FC-130D-ABCB-40CAD28028A5}"/>
              </a:ext>
            </a:extLst>
          </p:cNvPr>
          <p:cNvSpPr/>
          <p:nvPr/>
        </p:nvSpPr>
        <p:spPr>
          <a:xfrm>
            <a:off x="1334095" y="5352336"/>
            <a:ext cx="5857518" cy="63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endParaRPr lang="en-US" sz="1550" dirty="0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7426DF79-47A8-619A-8FDE-5447C8800B14}"/>
              </a:ext>
            </a:extLst>
          </p:cNvPr>
          <p:cNvSpPr/>
          <p:nvPr/>
        </p:nvSpPr>
        <p:spPr>
          <a:xfrm>
            <a:off x="1334095" y="6053971"/>
            <a:ext cx="5857518" cy="63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endParaRPr lang="en-US" sz="1550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D566BCC2-90CE-4747-15CA-21A773F90842}"/>
              </a:ext>
            </a:extLst>
          </p:cNvPr>
          <p:cNvSpPr/>
          <p:nvPr/>
        </p:nvSpPr>
        <p:spPr>
          <a:xfrm>
            <a:off x="1334095" y="6755606"/>
            <a:ext cx="5857518" cy="63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endParaRPr lang="en-US" sz="1550" dirty="0"/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44A13C54-F2A5-C215-45B3-5AD5363FE56D}"/>
              </a:ext>
            </a:extLst>
          </p:cNvPr>
          <p:cNvSpPr/>
          <p:nvPr/>
        </p:nvSpPr>
        <p:spPr>
          <a:xfrm>
            <a:off x="7512725" y="4894183"/>
            <a:ext cx="296466" cy="370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endParaRPr lang="en-US" sz="2300" dirty="0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38F41680-1DEB-6E9A-0F25-B3A6CBCFDF2B}"/>
              </a:ext>
            </a:extLst>
          </p:cNvPr>
          <p:cNvSpPr/>
          <p:nvPr/>
        </p:nvSpPr>
        <p:spPr>
          <a:xfrm>
            <a:off x="8081010" y="4925020"/>
            <a:ext cx="3483531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900" dirty="0"/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92E5CB11-32B5-9620-1865-DD25F22D129D}"/>
              </a:ext>
            </a:extLst>
          </p:cNvPr>
          <p:cNvSpPr/>
          <p:nvPr/>
        </p:nvSpPr>
        <p:spPr>
          <a:xfrm>
            <a:off x="8081010" y="5352336"/>
            <a:ext cx="5857637" cy="948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55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1ED4ABC-8979-7E74-6C76-184D62351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1672" y="3042643"/>
            <a:ext cx="5166003" cy="4161353"/>
          </a:xfrm>
          <a:prstGeom prst="rect">
            <a:avLst/>
          </a:prstGeom>
        </p:spPr>
      </p:pic>
      <p:pic>
        <p:nvPicPr>
          <p:cNvPr id="4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530155C9-A9C6-0074-7EA3-F2A22A5A090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887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86798-8C07-EF4C-631D-1BE66D253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B6952499-8C1F-1AD9-BA5B-AC474644032A}"/>
              </a:ext>
            </a:extLst>
          </p:cNvPr>
          <p:cNvSpPr/>
          <p:nvPr/>
        </p:nvSpPr>
        <p:spPr>
          <a:xfrm>
            <a:off x="691753" y="841534"/>
            <a:ext cx="11729085" cy="617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0C7CF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Практичне застосування знань на борту судна</a:t>
            </a:r>
            <a:endParaRPr lang="en-US" sz="385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DAAF8440-2F5D-ADA0-FAF3-D070D1249FA1}"/>
              </a:ext>
            </a:extLst>
          </p:cNvPr>
          <p:cNvSpPr/>
          <p:nvPr/>
        </p:nvSpPr>
        <p:spPr>
          <a:xfrm>
            <a:off x="691753" y="1854518"/>
            <a:ext cx="13246894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Коли курсант потрапляє на першу практику, він відразу бачить, як академічні знання допомагають у щоденній роботі.</a:t>
            </a:r>
            <a:endParaRPr lang="en-US" sz="1550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594F3378-BE75-3A86-EDDD-F8E9F93FE265}"/>
              </a:ext>
            </a:extLst>
          </p:cNvPr>
          <p:cNvSpPr/>
          <p:nvPr/>
        </p:nvSpPr>
        <p:spPr>
          <a:xfrm>
            <a:off x="1334095" y="2460903"/>
            <a:ext cx="5857518" cy="617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90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7BF25630-0E0E-A0A5-4706-9AD869CE7F21}"/>
              </a:ext>
            </a:extLst>
          </p:cNvPr>
          <p:cNvSpPr/>
          <p:nvPr/>
        </p:nvSpPr>
        <p:spPr>
          <a:xfrm>
            <a:off x="1334095" y="3196947"/>
            <a:ext cx="5857518" cy="1264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en-US" sz="155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90916835-FA6B-AA63-4FA8-04FCE5E2183E}"/>
              </a:ext>
            </a:extLst>
          </p:cNvPr>
          <p:cNvSpPr/>
          <p:nvPr/>
        </p:nvSpPr>
        <p:spPr>
          <a:xfrm>
            <a:off x="7512725" y="2430066"/>
            <a:ext cx="296466" cy="370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endParaRPr lang="en-US" sz="2300" b="1" dirty="0">
              <a:solidFill>
                <a:srgbClr val="486930"/>
              </a:solidFill>
              <a:latin typeface="Inter Bold" pitchFamily="34" charset="0"/>
              <a:ea typeface="Inter Bold" pitchFamily="34" charset="-122"/>
              <a:cs typeface="Inter Bold" pitchFamily="34" charset="-120"/>
            </a:endParaRPr>
          </a:p>
          <a:p>
            <a:pPr marL="0" indent="0" algn="ctr">
              <a:lnSpc>
                <a:spcPts val="2300"/>
              </a:lnSpc>
              <a:buNone/>
            </a:pPr>
            <a:endParaRPr lang="en-US" sz="2300" dirty="0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9246DFDA-28C6-4E1F-1964-01BF5A41011F}"/>
              </a:ext>
            </a:extLst>
          </p:cNvPr>
          <p:cNvSpPr/>
          <p:nvPr/>
        </p:nvSpPr>
        <p:spPr>
          <a:xfrm>
            <a:off x="8081010" y="2888218"/>
            <a:ext cx="5857637" cy="1264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en-US" sz="1550" dirty="0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838ABD61-86BE-0738-29FC-77F3770D8504}"/>
              </a:ext>
            </a:extLst>
          </p:cNvPr>
          <p:cNvSpPr/>
          <p:nvPr/>
        </p:nvSpPr>
        <p:spPr>
          <a:xfrm>
            <a:off x="691753" y="4857155"/>
            <a:ext cx="444698" cy="444698"/>
          </a:xfrm>
          <a:prstGeom prst="roundRect">
            <a:avLst>
              <a:gd name="adj" fmla="val 18669"/>
            </a:avLst>
          </a:prstGeom>
          <a:solidFill>
            <a:srgbClr val="E1EFDC"/>
          </a:solidFill>
          <a:ln w="7620">
            <a:solidFill>
              <a:srgbClr val="C7D5C2"/>
            </a:solidFill>
            <a:prstDash val="solid"/>
          </a:ln>
        </p:spPr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2283233A-CDBA-C192-C436-A91A8D309F09}"/>
              </a:ext>
            </a:extLst>
          </p:cNvPr>
          <p:cNvSpPr/>
          <p:nvPr/>
        </p:nvSpPr>
        <p:spPr>
          <a:xfrm>
            <a:off x="765810" y="4894183"/>
            <a:ext cx="296466" cy="370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8693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300" dirty="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6BCFD468-3BE3-FE48-A8D4-64C4EFA7408C}"/>
              </a:ext>
            </a:extLst>
          </p:cNvPr>
          <p:cNvSpPr/>
          <p:nvPr/>
        </p:nvSpPr>
        <p:spPr>
          <a:xfrm>
            <a:off x="1334095" y="4925020"/>
            <a:ext cx="3396020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8693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Робота із системами судна</a:t>
            </a:r>
            <a:endParaRPr lang="en-US" sz="1900" dirty="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88F46E40-EE7C-2D3D-6A8C-421103E5EA6D}"/>
              </a:ext>
            </a:extLst>
          </p:cNvPr>
          <p:cNvSpPr/>
          <p:nvPr/>
        </p:nvSpPr>
        <p:spPr>
          <a:xfrm>
            <a:off x="1334095" y="5352336"/>
            <a:ext cx="5857518" cy="63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система охолодження — контроль циркуляції, захист від корозії</a:t>
            </a:r>
            <a:endParaRPr lang="en-US" sz="1550" dirty="0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BF41259E-891F-6265-7D01-EC5A72C9AE40}"/>
              </a:ext>
            </a:extLst>
          </p:cNvPr>
          <p:cNvSpPr/>
          <p:nvPr/>
        </p:nvSpPr>
        <p:spPr>
          <a:xfrm>
            <a:off x="1334095" y="6053971"/>
            <a:ext cx="5857518" cy="63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баластна система — правильне управління під час вантажних операцій</a:t>
            </a:r>
            <a:endParaRPr lang="en-US" sz="1550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574D31AF-5228-A619-04E4-747DB845E9EA}"/>
              </a:ext>
            </a:extLst>
          </p:cNvPr>
          <p:cNvSpPr/>
          <p:nvPr/>
        </p:nvSpPr>
        <p:spPr>
          <a:xfrm>
            <a:off x="1334095" y="6755606"/>
            <a:ext cx="5857518" cy="63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білджева система — безпечне відкачування забруднених вод з машинного відділення</a:t>
            </a:r>
            <a:endParaRPr lang="en-US" sz="1550" dirty="0"/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D81DF494-550B-3A07-98CC-EBBB195C998E}"/>
              </a:ext>
            </a:extLst>
          </p:cNvPr>
          <p:cNvSpPr/>
          <p:nvPr/>
        </p:nvSpPr>
        <p:spPr>
          <a:xfrm>
            <a:off x="7512725" y="4894183"/>
            <a:ext cx="296466" cy="370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endParaRPr lang="en-US" sz="2300" dirty="0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BAB29192-0DCB-4698-8335-EC48483CB2BC}"/>
              </a:ext>
            </a:extLst>
          </p:cNvPr>
          <p:cNvSpPr/>
          <p:nvPr/>
        </p:nvSpPr>
        <p:spPr>
          <a:xfrm>
            <a:off x="8081010" y="4925020"/>
            <a:ext cx="3483531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900" dirty="0"/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248D5D88-CC32-A5B1-69AE-D3D866F865D4}"/>
              </a:ext>
            </a:extLst>
          </p:cNvPr>
          <p:cNvSpPr/>
          <p:nvPr/>
        </p:nvSpPr>
        <p:spPr>
          <a:xfrm>
            <a:off x="8081010" y="5352336"/>
            <a:ext cx="5857637" cy="948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en-US" sz="155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4A6020C-71BC-FC33-FC41-26CE18982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613" y="2304336"/>
            <a:ext cx="6509584" cy="5328916"/>
          </a:xfrm>
          <a:prstGeom prst="rect">
            <a:avLst/>
          </a:prstGeom>
        </p:spPr>
      </p:pic>
      <p:pic>
        <p:nvPicPr>
          <p:cNvPr id="4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9F11055B-8762-6700-6F45-51ABCF8DA82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391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EF6B8-91ED-2080-8B66-7C7FB3367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C6C9D05B-46F5-E96E-AF6D-243DAF894DE3}"/>
              </a:ext>
            </a:extLst>
          </p:cNvPr>
          <p:cNvSpPr/>
          <p:nvPr/>
        </p:nvSpPr>
        <p:spPr>
          <a:xfrm>
            <a:off x="691753" y="841534"/>
            <a:ext cx="11729085" cy="617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0C7CF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Практичне застосування знань на борту судна</a:t>
            </a:r>
            <a:endParaRPr lang="en-US" sz="3850" dirty="0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455B00C6-5DC3-757B-BD73-B36E7A79F18F}"/>
              </a:ext>
            </a:extLst>
          </p:cNvPr>
          <p:cNvSpPr/>
          <p:nvPr/>
        </p:nvSpPr>
        <p:spPr>
          <a:xfrm>
            <a:off x="691753" y="1854518"/>
            <a:ext cx="13246894" cy="316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Коли курсант потрапляє на першу практику, він відразу бачить, як академічні знання допомагають у щоденній роботі.</a:t>
            </a:r>
            <a:endParaRPr lang="en-US" sz="1550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9B163D51-EBA9-9AFE-5670-0BF731CDD3AC}"/>
              </a:ext>
            </a:extLst>
          </p:cNvPr>
          <p:cNvSpPr/>
          <p:nvPr/>
        </p:nvSpPr>
        <p:spPr>
          <a:xfrm>
            <a:off x="1334095" y="2460903"/>
            <a:ext cx="5857518" cy="6174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endParaRPr lang="en-US" sz="190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361BF09B-545D-AC37-394C-0BAE8093B2F2}"/>
              </a:ext>
            </a:extLst>
          </p:cNvPr>
          <p:cNvSpPr/>
          <p:nvPr/>
        </p:nvSpPr>
        <p:spPr>
          <a:xfrm>
            <a:off x="1334095" y="3196947"/>
            <a:ext cx="5857518" cy="1264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en-US" sz="155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0688DF06-2AB9-9B6D-FB31-AA4478D7B72B}"/>
              </a:ext>
            </a:extLst>
          </p:cNvPr>
          <p:cNvSpPr/>
          <p:nvPr/>
        </p:nvSpPr>
        <p:spPr>
          <a:xfrm>
            <a:off x="7512725" y="2430066"/>
            <a:ext cx="296466" cy="370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endParaRPr lang="en-US" sz="2300" dirty="0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5F9A03C9-771E-C316-6699-F458674DF4FC}"/>
              </a:ext>
            </a:extLst>
          </p:cNvPr>
          <p:cNvSpPr/>
          <p:nvPr/>
        </p:nvSpPr>
        <p:spPr>
          <a:xfrm>
            <a:off x="8081010" y="2888218"/>
            <a:ext cx="5857637" cy="1264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en-US" sz="1550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19876900-90C0-E02D-A21D-C80B6C168D43}"/>
              </a:ext>
            </a:extLst>
          </p:cNvPr>
          <p:cNvSpPr/>
          <p:nvPr/>
        </p:nvSpPr>
        <p:spPr>
          <a:xfrm>
            <a:off x="765810" y="4894183"/>
            <a:ext cx="296466" cy="370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endParaRPr lang="en-US" sz="2300" dirty="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A5A6800C-4B95-21F0-138F-7F831B238AED}"/>
              </a:ext>
            </a:extLst>
          </p:cNvPr>
          <p:cNvSpPr/>
          <p:nvPr/>
        </p:nvSpPr>
        <p:spPr>
          <a:xfrm>
            <a:off x="1334095" y="5352336"/>
            <a:ext cx="5857518" cy="63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endParaRPr lang="en-US" sz="1550" dirty="0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FB6F1283-5432-6D24-B90F-EB6FCE515378}"/>
              </a:ext>
            </a:extLst>
          </p:cNvPr>
          <p:cNvSpPr/>
          <p:nvPr/>
        </p:nvSpPr>
        <p:spPr>
          <a:xfrm>
            <a:off x="1334095" y="6053971"/>
            <a:ext cx="5857518" cy="63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endParaRPr lang="en-US" sz="1550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469E8A88-DD6A-5546-C2EE-65BB0EF0559B}"/>
              </a:ext>
            </a:extLst>
          </p:cNvPr>
          <p:cNvSpPr/>
          <p:nvPr/>
        </p:nvSpPr>
        <p:spPr>
          <a:xfrm>
            <a:off x="1334095" y="6755606"/>
            <a:ext cx="5857518" cy="632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2450"/>
              </a:lnSpc>
              <a:buSzPct val="100000"/>
            </a:pPr>
            <a:endParaRPr lang="en-US" sz="1550" dirty="0"/>
          </a:p>
        </p:txBody>
      </p:sp>
      <p:sp>
        <p:nvSpPr>
          <p:cNvPr id="18" name="Shape 16">
            <a:extLst>
              <a:ext uri="{FF2B5EF4-FFF2-40B4-BE49-F238E27FC236}">
                <a16:creationId xmlns:a16="http://schemas.microsoft.com/office/drawing/2014/main" id="{97D1090C-9CC1-702B-F9AC-CB1CD39BCB7E}"/>
              </a:ext>
            </a:extLst>
          </p:cNvPr>
          <p:cNvSpPr/>
          <p:nvPr/>
        </p:nvSpPr>
        <p:spPr>
          <a:xfrm>
            <a:off x="7438668" y="4857155"/>
            <a:ext cx="444698" cy="444698"/>
          </a:xfrm>
          <a:prstGeom prst="roundRect">
            <a:avLst>
              <a:gd name="adj" fmla="val 18669"/>
            </a:avLst>
          </a:prstGeom>
          <a:solidFill>
            <a:srgbClr val="E1EFDC"/>
          </a:solidFill>
          <a:ln w="7620">
            <a:solidFill>
              <a:srgbClr val="C7D5C2"/>
            </a:solidFill>
            <a:prstDash val="solid"/>
          </a:ln>
        </p:spPr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5C7B8260-2F65-3F3E-4BA6-535E89D0FCC0}"/>
              </a:ext>
            </a:extLst>
          </p:cNvPr>
          <p:cNvSpPr/>
          <p:nvPr/>
        </p:nvSpPr>
        <p:spPr>
          <a:xfrm>
            <a:off x="7512725" y="4894183"/>
            <a:ext cx="296466" cy="370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8693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2300" dirty="0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9D3ACB10-95D9-7B3F-C825-7A96DCF1D486}"/>
              </a:ext>
            </a:extLst>
          </p:cNvPr>
          <p:cNvSpPr/>
          <p:nvPr/>
        </p:nvSpPr>
        <p:spPr>
          <a:xfrm>
            <a:off x="8081010" y="4925020"/>
            <a:ext cx="3483531" cy="3087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8693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Організація роботи екіпажу</a:t>
            </a:r>
            <a:endParaRPr lang="en-US" sz="1900" dirty="0"/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87DFA4EF-1B28-000C-485F-7CAA8CA780C3}"/>
              </a:ext>
            </a:extLst>
          </p:cNvPr>
          <p:cNvSpPr/>
          <p:nvPr/>
        </p:nvSpPr>
        <p:spPr>
          <a:xfrm>
            <a:off x="8081010" y="5352336"/>
            <a:ext cx="5857637" cy="948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48693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Теорія менеджменту і командної взаємодії проявляється в реальній координації дій, коли механіки, електрики й матроси працюють разом над вирішенням завдань.</a:t>
            </a:r>
            <a:endParaRPr lang="en-US" sz="15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6F0570-108F-A62E-FDC2-CBDC2C8CE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2356366"/>
            <a:ext cx="7112001" cy="5143500"/>
          </a:xfrm>
          <a:prstGeom prst="rect">
            <a:avLst/>
          </a:prstGeom>
        </p:spPr>
      </p:pic>
      <p:pic>
        <p:nvPicPr>
          <p:cNvPr id="4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44ED98D5-D6AB-245A-CCAF-768D245B012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3689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92B0-2EA3-EE7B-DD10-1CD1DD585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1" y="731520"/>
            <a:ext cx="10316002" cy="1056640"/>
          </a:xfrm>
        </p:spPr>
        <p:txBody>
          <a:bodyPr>
            <a:normAutofit fontScale="90000"/>
          </a:bodyPr>
          <a:lstStyle/>
          <a:p>
            <a:r>
              <a:rPr lang="en-US" sz="4000" b="1" dirty="0" err="1">
                <a:solidFill>
                  <a:srgbClr val="0C7CF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Екологічні</a:t>
            </a:r>
            <a:r>
              <a:rPr lang="en-US" sz="4000" b="1" dirty="0">
                <a:solidFill>
                  <a:srgbClr val="0C7CF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4000" b="1" dirty="0" err="1">
                <a:solidFill>
                  <a:srgbClr val="0C7CF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виклики</a:t>
            </a:r>
            <a:r>
              <a:rPr lang="en-US" sz="4000" b="1" dirty="0">
                <a:solidFill>
                  <a:srgbClr val="0C7CF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4000" b="1" dirty="0" err="1">
                <a:solidFill>
                  <a:srgbClr val="0C7CF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та</a:t>
            </a:r>
            <a:r>
              <a:rPr lang="en-US" sz="4000" b="1" dirty="0">
                <a:solidFill>
                  <a:srgbClr val="0C7CF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4000" b="1" dirty="0" err="1">
                <a:solidFill>
                  <a:srgbClr val="0C7CF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шляхи</a:t>
            </a:r>
            <a:r>
              <a:rPr lang="en-US" sz="4000" b="1" dirty="0">
                <a:solidFill>
                  <a:srgbClr val="0C7CF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4000" b="1" dirty="0" err="1">
                <a:solidFill>
                  <a:srgbClr val="0C7CF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їх</a:t>
            </a:r>
            <a:r>
              <a:rPr lang="en-US" sz="4000" b="1" dirty="0">
                <a:solidFill>
                  <a:srgbClr val="0C7CF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4000" b="1" dirty="0" err="1">
                <a:solidFill>
                  <a:srgbClr val="0C7CF8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вирішення</a:t>
            </a:r>
            <a:br>
              <a:rPr lang="en-US" sz="4400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1A0530-63E6-616D-75FA-009C98A11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416" y="2112962"/>
            <a:ext cx="11405663" cy="5649277"/>
          </a:xfrm>
          <a:prstGeom prst="rect">
            <a:avLst/>
          </a:prstGeom>
        </p:spPr>
      </p:pic>
      <p:pic>
        <p:nvPicPr>
          <p:cNvPr id="3" name="Google Shape;82;p17" descr="Изображение выглядит как знак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41C82BC7-3196-51C0-A1BB-B3F941F72D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63534" y="206548"/>
            <a:ext cx="1319349" cy="1319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945623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327</TotalTime>
  <Words>1357</Words>
  <Application>Microsoft Office PowerPoint</Application>
  <PresentationFormat>Custom</PresentationFormat>
  <Paragraphs>173</Paragraphs>
  <Slides>36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 Black</vt:lpstr>
      <vt:lpstr>Geist</vt:lpstr>
      <vt:lpstr>Inter</vt:lpstr>
      <vt:lpstr>Trebuchet MS</vt:lpstr>
      <vt:lpstr>Arial</vt:lpstr>
      <vt:lpstr>Calibri</vt:lpstr>
      <vt:lpstr>Noto Serif SC Bold</vt:lpstr>
      <vt:lpstr>Wingdings 3</vt:lpstr>
      <vt:lpstr>Inter Bold</vt:lpstr>
      <vt:lpstr>Noto Serif SC Light</vt:lpstr>
      <vt:lpstr>Facet</vt:lpstr>
      <vt:lpstr>Транспортні технології: практичне застосування нових матеріалів в сучасній морській галузі.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Екологічні виклики та шляхи їх вирішення </vt:lpstr>
      <vt:lpstr>EGCS — “scrubber” (Exhaust Gas Cleaning Systems)  </vt:lpstr>
      <vt:lpstr>EGCS — “scrubber” (Exhaust Gas Cleaning Systems)  </vt:lpstr>
      <vt:lpstr>EGR — система рециркуляції вихлопних газів   </vt:lpstr>
      <vt:lpstr>SCR — селективна каталітична нейтралізація   </vt:lpstr>
      <vt:lpstr>Порівняльні характеристики</vt:lpstr>
      <vt:lpstr>PowerPoint Presentation</vt:lpstr>
      <vt:lpstr>PowerPoint Presentation</vt:lpstr>
      <vt:lpstr>Корозійний вплив на системи очищення вихлопних газів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Переваги композитних матеріалів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Перспективи навчання в ХДМА </vt:lpstr>
      <vt:lpstr>             Перспективи навчання в ХДМА </vt:lpstr>
      <vt:lpstr>             Перспективи навчання в ХДМА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ZHYTNYK DANYL</dc:creator>
  <cp:lastModifiedBy>Danyl Zhytnyk</cp:lastModifiedBy>
  <cp:revision>26</cp:revision>
  <dcterms:created xsi:type="dcterms:W3CDTF">2025-09-30T16:20:14Z</dcterms:created>
  <dcterms:modified xsi:type="dcterms:W3CDTF">2025-10-07T07:08:39Z</dcterms:modified>
</cp:coreProperties>
</file>