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71" r:id="rId6"/>
    <p:sldId id="260" r:id="rId7"/>
    <p:sldId id="272" r:id="rId8"/>
    <p:sldId id="261" r:id="rId9"/>
    <p:sldId id="273" r:id="rId10"/>
    <p:sldId id="274" r:id="rId11"/>
    <p:sldId id="275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4E85-91D0-48A1-A3A3-5C8DF63589E1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E540-DE5B-47E9-9DFB-8C693E941B39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40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4E85-91D0-48A1-A3A3-5C8DF63589E1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E540-DE5B-47E9-9DFB-8C693E941B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0128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4E85-91D0-48A1-A3A3-5C8DF63589E1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E540-DE5B-47E9-9DFB-8C693E941B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0734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4E85-91D0-48A1-A3A3-5C8DF63589E1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E540-DE5B-47E9-9DFB-8C693E941B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670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4E85-91D0-48A1-A3A3-5C8DF63589E1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E540-DE5B-47E9-9DFB-8C693E941B39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46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4E85-91D0-48A1-A3A3-5C8DF63589E1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E540-DE5B-47E9-9DFB-8C693E941B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453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4E85-91D0-48A1-A3A3-5C8DF63589E1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E540-DE5B-47E9-9DFB-8C693E941B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941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4E85-91D0-48A1-A3A3-5C8DF63589E1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E540-DE5B-47E9-9DFB-8C693E941B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473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4E85-91D0-48A1-A3A3-5C8DF63589E1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E540-DE5B-47E9-9DFB-8C693E941B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789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5394E85-91D0-48A1-A3A3-5C8DF63589E1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2CE540-DE5B-47E9-9DFB-8C693E941B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765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4E85-91D0-48A1-A3A3-5C8DF63589E1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E540-DE5B-47E9-9DFB-8C693E941B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304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5394E85-91D0-48A1-A3A3-5C8DF63589E1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62CE540-DE5B-47E9-9DFB-8C693E941B39}" type="slidenum">
              <a:rPr lang="uk-UA" smtClean="0"/>
              <a:t>‹#›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08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9536" y="767830"/>
            <a:ext cx="8108864" cy="2940570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Мовна</a:t>
            </a:r>
            <a:r>
              <a:rPr lang="uk-UA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компетентність </a:t>
            </a:r>
            <a:r>
              <a:rPr lang="uk-UA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культура наукового дискурсу в системі підготовки </a:t>
            </a:r>
            <a:r>
              <a:rPr lang="uk-UA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докторів філософії</a:t>
            </a:r>
            <a:endParaRPr lang="ru-MD" sz="28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81119" y="4876800"/>
            <a:ext cx="7277331" cy="1384713"/>
          </a:xfrm>
        </p:spPr>
        <p:txBody>
          <a:bodyPr>
            <a:normAutofit lnSpcReduction="10000"/>
          </a:bodyPr>
          <a:lstStyle/>
          <a:p>
            <a:r>
              <a:rPr lang="uk-UA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Доповідач: </a:t>
            </a:r>
            <a:r>
              <a:rPr lang="uk-UA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Антоніна ЛЯШКЕВИЧ</a:t>
            </a:r>
            <a:r>
              <a:rPr lang="uk-UA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докторка</a:t>
            </a:r>
            <a:r>
              <a:rPr lang="uk-UA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педагогічних наук, професорка, професорка кафедри соціально-гуманітарної підготовки факультету судноводіння ХДМА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8451" y="5261249"/>
            <a:ext cx="936755" cy="1000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" y="81378"/>
            <a:ext cx="916472" cy="97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63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3E36B-1167-846C-2D48-59B1D8697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290319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Помилки в цитуванні</a:t>
            </a:r>
            <a:endParaRPr lang="ru-MD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700A0-7585-16B2-DF9B-71FC86F2DC5C}"/>
              </a:ext>
            </a:extLst>
          </p:cNvPr>
          <p:cNvSpPr txBox="1"/>
          <p:nvPr/>
        </p:nvSpPr>
        <p:spPr>
          <a:xfrm>
            <a:off x="1836887" y="1767841"/>
            <a:ext cx="9885680" cy="4315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Наприклад:</a:t>
            </a:r>
            <a:endParaRPr lang="ru-MD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 зазначає відомий вчений, «освіта — це найважливіше» (без джерела).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Як підкреслює Іваненко (2020), освіта є провідним чинником розвитку людського   потенціалу.</a:t>
            </a:r>
            <a:endParaRPr lang="uk-UA" sz="20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(Іваненко, 2020) — але в списку літератури Іваненка немає</a:t>
            </a:r>
            <a:endParaRPr lang="ru-MD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Іваненко І.І. </a:t>
            </a:r>
            <a:r>
              <a:rPr lang="uk-UA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Цифровізація</a:t>
            </a:r>
            <a:r>
              <a:rPr lang="uk-UA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освіти: виклики та перспективи. — Київ: Логос, 2020</a:t>
            </a:r>
            <a:r>
              <a:rPr lang="ru-MD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M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Дотримання академічної доброчесності</a:t>
            </a:r>
            <a:endParaRPr lang="ru-MD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етичне цитування, уникання «самоцитування» без сенсу;</a:t>
            </a:r>
            <a:endParaRPr lang="ru-M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грамотне використання чужих ідей;</a:t>
            </a:r>
            <a:endParaRPr lang="ru-M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культура наукової полеміки — не руйнувати, а розвивати наукову думку</a:t>
            </a:r>
            <a:endParaRPr lang="ru-M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8EE027-9C72-0427-E18A-6D3D1B0F1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135" y="5337053"/>
            <a:ext cx="938865" cy="9998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2DCE64-406A-1510-5AD3-14E907471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122" y="2492603"/>
            <a:ext cx="2623843" cy="262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16681-C721-3148-F2B0-03AF67D0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360" y="14436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Проблеми академічного письма і комунікативні помилки у виступах</a:t>
            </a:r>
            <a:endParaRPr lang="ru-MD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86407-CD4E-71C5-F6BF-78F6B3BB6190}"/>
              </a:ext>
            </a:extLst>
          </p:cNvPr>
          <p:cNvSpPr txBox="1"/>
          <p:nvPr/>
        </p:nvSpPr>
        <p:spPr>
          <a:xfrm>
            <a:off x="2286001" y="1727200"/>
            <a:ext cx="9299408" cy="3648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Наприклад:</a:t>
            </a:r>
            <a:endParaRPr lang="ru-M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 повторює абзац з власної попередньої статті без змін — це </a:t>
            </a:r>
            <a:r>
              <a:rPr lang="uk-UA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самоплагіат</a:t>
            </a:r>
            <a:r>
              <a:rPr lang="uk-UA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Переосмислити попередній матеріал, узагальнити результати, додати нові аргументи.</a:t>
            </a:r>
          </a:p>
          <a:p>
            <a:pPr>
              <a:lnSpc>
                <a:spcPct val="107000"/>
              </a:lnSpc>
            </a:pPr>
            <a:b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 копіює фрагмент з іншого джерела без лапок і посилання.</a:t>
            </a:r>
            <a:endParaRPr lang="ru-MD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Використовувати </a:t>
            </a:r>
            <a:r>
              <a:rPr lang="uk-UA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оригінальні формулювання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власних раніше опублікованих тез</a:t>
            </a:r>
            <a:r>
              <a:rPr lang="ru-MD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endParaRPr lang="ru-MD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MD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MD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MD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MD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MD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Слайди</a:t>
            </a:r>
            <a:r>
              <a:rPr lang="ru-MD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заповнені</a:t>
            </a:r>
            <a:r>
              <a:rPr lang="ru-MD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текстом; </a:t>
            </a:r>
            <a:r>
              <a:rPr lang="ru-MD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доповідач</a:t>
            </a:r>
            <a:r>
              <a:rPr lang="ru-MD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читає</a:t>
            </a:r>
            <a:r>
              <a:rPr lang="ru-MD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MD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дослівно</a:t>
            </a:r>
            <a:r>
              <a:rPr lang="ru-MD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MD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контактує</a:t>
            </a:r>
            <a:r>
              <a:rPr lang="ru-MD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MD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аудиторією</a:t>
            </a:r>
            <a:r>
              <a:rPr lang="ru-MD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MD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MD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слайдах — </a:t>
            </a:r>
            <a:r>
              <a:rPr lang="ru-MD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MD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ru-MD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слова, </a:t>
            </a:r>
            <a:r>
              <a:rPr lang="ru-MD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схеми</a:t>
            </a:r>
            <a:r>
              <a:rPr lang="ru-MD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MD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візуалізації</a:t>
            </a:r>
            <a:r>
              <a:rPr lang="ru-MD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MD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MD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Доповідь</a:t>
            </a:r>
            <a:r>
              <a:rPr lang="ru-MD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коротка, </a:t>
            </a:r>
            <a:r>
              <a:rPr lang="ru-MD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структурована</a:t>
            </a:r>
            <a:r>
              <a:rPr lang="ru-MD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MD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 → мета → </a:t>
            </a:r>
            <a:r>
              <a:rPr lang="ru-MD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MD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ru-MD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endParaRPr lang="ru-MD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A44ED8-97AA-4D85-9CE5-B37E41EBC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2907" y="2214880"/>
            <a:ext cx="3206568" cy="32019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5A14F1-F33A-8A94-A9E3-459D07FAB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135" y="5309477"/>
            <a:ext cx="938865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621" y="5495277"/>
            <a:ext cx="717585" cy="76623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Якою має бути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мова?</a:t>
            </a:r>
            <a:endParaRPr lang="uk-UA" sz="40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/>
            <a:r>
              <a:rPr lang="uk-UA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Стилістична відповідність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uk-UA" dirty="0"/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Уникнення 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канцеляризмів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була здійснена спроба впровадження 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спробували впровадити </a:t>
            </a:r>
            <a:r>
              <a:rPr lang="uk-UA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Добір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чітких і простих формулювань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проводити роботу по підвищенню рівня знань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підвищувати рівень знань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 – </a:t>
            </a:r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 вищої освіти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328" y="4181475"/>
            <a:ext cx="3043168" cy="19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6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621" y="5495277"/>
            <a:ext cx="717585" cy="76623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Багатство та чистота мови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432560" y="1855034"/>
            <a:ext cx="5191758" cy="4023360"/>
          </a:xfrm>
        </p:spPr>
        <p:txBody>
          <a:bodyPr>
            <a:normAutofit/>
          </a:bodyPr>
          <a:lstStyle/>
          <a:p>
            <a:pPr lvl="0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Уникнення суржику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виполняти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завдання -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 завдання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приймати участь -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брати участь</a:t>
            </a:r>
          </a:p>
          <a:p>
            <a:br>
              <a:rPr lang="uk-UA" dirty="0"/>
            </a:br>
            <a:endParaRPr lang="uk-UA" dirty="0"/>
          </a:p>
          <a:p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835548" y="1855034"/>
            <a:ext cx="4937760" cy="4023360"/>
          </a:xfrm>
        </p:spPr>
        <p:txBody>
          <a:bodyPr>
            <a:normAutofit/>
          </a:bodyPr>
          <a:lstStyle/>
          <a:p>
            <a:pPr lvl="0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 питомих українських конструкцій, слів, фразеологізмів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приймати міри -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вживати заходів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закривати очі на проблему -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ігнорувати проблему</a:t>
            </a:r>
          </a:p>
          <a:p>
            <a:pPr marL="0" indent="0" algn="ctr">
              <a:buNone/>
            </a:pP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 словникового запасу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рахунок живої літературної мови, а не штучних запозичень або кальок</a:t>
            </a:r>
          </a:p>
          <a:p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Скріншот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зняток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(відбиток)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- 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прозірка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505" y="3476624"/>
            <a:ext cx="2828756" cy="22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2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425" y="5113865"/>
            <a:ext cx="1074781" cy="114764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92930" y="1181100"/>
            <a:ext cx="4512945" cy="664634"/>
          </a:xfrm>
        </p:spPr>
        <p:txBody>
          <a:bodyPr>
            <a:normAutofit fontScale="90000"/>
          </a:bodyPr>
          <a:lstStyle/>
          <a:p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Висновуємо:</a:t>
            </a:r>
            <a:br>
              <a:rPr lang="uk-UA" dirty="0"/>
            </a:b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711642" y="1872828"/>
            <a:ext cx="4937760" cy="4023360"/>
          </a:xfrm>
        </p:spPr>
        <p:txBody>
          <a:bodyPr>
            <a:normAutofit/>
          </a:bodyPr>
          <a:lstStyle/>
          <a:p>
            <a:pPr algn="ctr"/>
            <a:r>
              <a:rPr lang="uk-UA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і розвиток</a:t>
            </a:r>
            <a:endParaRPr lang="uk-UA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Гнучкість до нових термінів, явищ, технологій.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Мова має реагувати на зміни в суспільстві.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Підтримка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мовної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культури в усіх сферах життя: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ЗМІ, освіті, управлінні, побуті, цифровому середовищі.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Дотримання норм сучасної української літературної мови і правил українського правопису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  <a:p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938010" y="1845734"/>
            <a:ext cx="4735830" cy="4023360"/>
          </a:xfrm>
        </p:spPr>
        <p:txBody>
          <a:bodyPr>
            <a:normAutofit/>
          </a:bodyPr>
          <a:lstStyle/>
          <a:p>
            <a:pPr algn="ctr"/>
            <a:r>
              <a:rPr lang="uk-UA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Академічна доброчесність у мовленні</a:t>
            </a:r>
            <a:endParaRPr lang="uk-UA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Точне цитування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Власне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мовне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мислення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не механічне копіювання чужих слів.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Уникнення маніпулятивної чи двозначної риторики.</a:t>
            </a:r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" y="0"/>
            <a:ext cx="2245959" cy="17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4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621" y="5495277"/>
            <a:ext cx="717585" cy="76623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63955" y="800953"/>
            <a:ext cx="11028045" cy="1450757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чому різниця між новим і старим правописом?</a:t>
            </a:r>
            <a:br>
              <a:rPr lang="uk-UA" dirty="0"/>
            </a:b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Font typeface="Arial" panose="020B0604020202020204" pitchFamily="34" charset="0"/>
              <a:buChar char="•"/>
            </a:pPr>
            <a:r>
              <a:rPr lang="uk-UA" dirty="0"/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Періодичне оновлення.</a:t>
            </a:r>
          </a:p>
          <a:p>
            <a:pPr lvl="0" algn="ctr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Перегляд й доопрацювання правописного кодексу, граматики  і словників.</a:t>
            </a:r>
          </a:p>
          <a:p>
            <a:pPr lvl="0" algn="ctr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Відновлення традиційних українських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мовних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норм.</a:t>
            </a:r>
          </a:p>
          <a:p>
            <a:pPr lvl="0" algn="ctr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Збудження інтелектуальних можливостей.</a:t>
            </a:r>
          </a:p>
          <a:p>
            <a:pPr lvl="0" algn="ctr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Ставлення мовців, де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комунікують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представники різних соціальних груп.</a:t>
            </a: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650" y="4191000"/>
            <a:ext cx="21463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2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621" y="5495277"/>
            <a:ext cx="717585" cy="76623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8720" y="849856"/>
            <a:ext cx="10058400" cy="12024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Зміни:</a:t>
            </a:r>
            <a:br>
              <a:rPr lang="uk-UA" sz="4400" dirty="0"/>
            </a:br>
            <a:r>
              <a:rPr lang="uk-UA" sz="4400" dirty="0"/>
              <a:t>              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361440" y="1845733"/>
            <a:ext cx="5384800" cy="450744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uk-UA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Власне зміни до написання слів (без варіантів)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об’єкт, траєкторія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Дікенс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Ламарк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Стокгольм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архіскладний,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преміумклас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вебсайт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флешінтерв’ю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попмузика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вебсторінка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пресконференція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пів години, пів аудиторії, пів Херсона, </a:t>
            </a:r>
            <a:r>
              <a:rPr lang="uk-UA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півострів, півзахисник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директорка,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філологиня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завідувачка,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проректорка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докторка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священник (письменник, законний)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скісна риска 2025/2026 навчальний рік</a:t>
            </a:r>
          </a:p>
          <a:p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654800" y="1845733"/>
            <a:ext cx="4937760" cy="2487720"/>
          </a:xfrm>
        </p:spPr>
        <p:txBody>
          <a:bodyPr>
            <a:normAutofit fontScale="92500" lnSpcReduction="10000"/>
          </a:bodyPr>
          <a:lstStyle/>
          <a:p>
            <a:pPr lvl="0" algn="ctr"/>
            <a:r>
              <a:rPr lang="uk-UA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Варіантні доповнення до чинної норми:</a:t>
            </a:r>
          </a:p>
          <a:p>
            <a:pPr lvl="0" algn="ctr">
              <a:buFont typeface="Arial" panose="020B0604020202020204" pitchFamily="34" charset="0"/>
              <a:buChar char="•"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честі (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чести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гідності (гідности),           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ирій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ірій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у Херсоні (по Херсону),                  аудиторія (авдиторія), пауза (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павза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143" y="3296490"/>
            <a:ext cx="2854372" cy="271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3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621" y="5495277"/>
            <a:ext cx="717585" cy="76623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7280" y="734278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Лексичні групи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фемінітивів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(більше 17)</a:t>
            </a:r>
            <a:br>
              <a:rPr lang="uk-UA" dirty="0"/>
            </a:b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65479" y="1764141"/>
            <a:ext cx="5848659" cy="4902613"/>
          </a:xfrm>
        </p:spPr>
        <p:txBody>
          <a:bodyPr>
            <a:normAutofit fontScale="70000" lnSpcReduction="20000"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назви жінок за </a:t>
            </a:r>
            <a:r>
              <a:rPr lang="uk-UA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</a:t>
            </a: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-навчальною, науково-професійною діяльністю (викладачка, дослідниця, коректорка, рецензентка);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назви жінок за літературно-творчою, культурно-мистецькою діяльністю (авторка, винахідниця, декламаторка, письменниця);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назви жінок за соціально-правовою, торговельно-економічною діяльністю (видавниця, квіткарка, пенсіонерка, спадкоємиця);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назви жінок за військово-воєнною, авіаційною, поліцейською діяльністю (</a:t>
            </a:r>
            <a:r>
              <a:rPr lang="uk-UA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десантниця</a:t>
            </a: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зв’язкова, міліціонерка, розвідниця);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назви жінок за адміністративними, управлінськими, керівними функціями (директорка, завідувачка, заступниця,  керівниця); </a:t>
            </a:r>
          </a:p>
          <a:p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514138" y="1735664"/>
            <a:ext cx="5454342" cy="4510195"/>
          </a:xfrm>
        </p:spPr>
        <p:txBody>
          <a:bodyPr>
            <a:normAutofit fontScale="70000" lnSpcReduction="20000"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назви жінок за службовими дорученнями, процесами, обов’язками (виконавиця, виконувачка, консультантка,          секретарка);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назви жінок за суспільно-громадською, організаційною діяльністю (діячка, ініціаторка, кандидатка, організаторка);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назви жінок за успіхами, здобутками, досягненнями (героїня,  переможниця, професіоналка,               стипендіатка);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назви жінок за надприродними діями (знахарка, </a:t>
            </a:r>
            <a:r>
              <a:rPr lang="uk-UA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мольфарка</a:t>
            </a: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провидиця, цілителька);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назви жінок за ситуативними, тимчасовими діями (відвідувачка, доповідачка, замовниця, претендентка)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933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690" y="5485976"/>
            <a:ext cx="717585" cy="76623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</a:t>
            </a:r>
            <a:r>
              <a:rPr lang="uk-U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фемінітивів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мовленні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не тільки повертає мову до її історичних коренів, але й відображає сучасний стан суспільства, де жінки займають активні професійні та громадські позиції. Тому повернення до вживання 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фемінітивів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підкреслює важливість гендерної рівності, а відтак - і відродження національної культури.</a:t>
            </a:r>
          </a:p>
          <a:p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560820" y="3712635"/>
            <a:ext cx="4937760" cy="4023360"/>
          </a:xfrm>
        </p:spPr>
        <p:txBody>
          <a:bodyPr>
            <a:norm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 важливо не зупинятися на 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фемінітивах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позначеннях жіночих професій, це питання значно глибше, мова про роль жінки в українському суспільстві, про відродження давніх традицій, а значить - збереження української ідентичності.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6" y="4272506"/>
            <a:ext cx="1401612" cy="18806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3446" y="1845734"/>
            <a:ext cx="1395814" cy="18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9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3955" y="753328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Висновуємо 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Поради для аспірантів і науковців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3955" y="2204085"/>
            <a:ext cx="10058400" cy="4023360"/>
          </a:xfrm>
        </p:spPr>
        <p:txBody>
          <a:bodyPr/>
          <a:lstStyle/>
          <a:p>
            <a:pPr marL="342900" lvl="0" indent="-342900"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dirty="0"/>
              <a:t>✏️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Завжди редагувати тексти двічі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спочатку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зміст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потім —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мову і стиль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ru-MD" sz="2400" dirty="0"/>
              <a:t>✏️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Використовувати єдиний стиль для всього тексту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(діловий, академічний, нейтральний).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ru-MD" sz="2400" dirty="0"/>
              <a:t>✏️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Уникати зайвого: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канцеляризмів, надмірної абстрактності, повторів, зайвих модифікаторів.</a:t>
            </a:r>
          </a:p>
          <a:p>
            <a:pPr marL="342900" lvl="0" indent="-342900">
              <a:tabLst>
                <a:tab pos="457200" algn="l"/>
              </a:tabLst>
            </a:pP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MD" sz="2400" dirty="0"/>
              <a:t>💡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Пам’ятати: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Мова — це інструмент мислення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uk-UA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аргументації в науковому дискурсі.</a:t>
            </a: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690" y="5485976"/>
            <a:ext cx="717585" cy="7662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780" y="4221480"/>
            <a:ext cx="2182949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503" y="5486277"/>
            <a:ext cx="719390" cy="76816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30445" y="263077"/>
            <a:ext cx="9965875" cy="119984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досягення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мети </a:t>
            </a:r>
          </a:p>
        </p:txBody>
      </p:sp>
      <p:sp>
        <p:nvSpPr>
          <p:cNvPr id="6" name="Текст 5"/>
          <p:cNvSpPr>
            <a:spLocks noGrp="1"/>
          </p:cNvSpPr>
          <p:nvPr>
            <p:ph sz="half" idx="1"/>
          </p:nvPr>
        </p:nvSpPr>
        <p:spPr>
          <a:xfrm>
            <a:off x="2605220" y="1605280"/>
            <a:ext cx="8591100" cy="4649159"/>
          </a:xfrm>
        </p:spPr>
        <p:txBody>
          <a:bodyPr>
            <a:normAutofit fontScale="92500" lnSpcReduction="20000"/>
          </a:bodyPr>
          <a:lstStyle/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MD" altLang="ru-MD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понять </a:t>
            </a:r>
            <a:r>
              <a:rPr lang="ru-MD" altLang="ru-MD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MD" altLang="ru-MD" sz="2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мовна</a:t>
            </a:r>
            <a:r>
              <a:rPr lang="ru-MD" altLang="ru-MD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компетентність</a:t>
            </a:r>
            <a:r>
              <a:rPr lang="ru-MD" altLang="ru-MD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MD" altLang="ru-MD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 </a:t>
            </a:r>
            <a:r>
              <a:rPr lang="ru-MD" altLang="ru-MD" sz="2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MD" altLang="ru-MD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дискурсу»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MD" altLang="ru-MD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MD" altLang="ru-MD" sz="2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академічна</a:t>
            </a:r>
            <a:r>
              <a:rPr lang="ru-MD" altLang="ru-MD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комунікація</a:t>
            </a:r>
            <a:r>
              <a:rPr lang="ru-MD" altLang="ru-MD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ru-MD" altLang="ru-MD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MD" altLang="ru-MD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MD" altLang="ru-MD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MD" altLang="ru-MD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письма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структурування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текстів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жанрів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анотація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дисертація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ru-MD" altLang="ru-MD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MD" altLang="ru-MD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академічного</a:t>
            </a:r>
            <a:r>
              <a:rPr lang="ru-MD" altLang="ru-MD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презентувати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вести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наукову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дискусію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аргументувати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позицію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ru-MD" altLang="ru-MD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Опанування</a:t>
            </a:r>
            <a:r>
              <a:rPr lang="ru-MD" altLang="ru-MD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норм </a:t>
            </a: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MD" altLang="ru-MD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стилю </a:t>
            </a: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MD" altLang="ru-MD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академічної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доброчесності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ru-MD" altLang="ru-MD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MD" altLang="ru-MD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критичного й </a:t>
            </a: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аналітичного</a:t>
            </a:r>
            <a:r>
              <a:rPr lang="ru-MD" altLang="ru-MD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ru-MD" altLang="ru-MD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MD" altLang="ru-MD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цифрових</a:t>
            </a:r>
            <a:r>
              <a:rPr lang="ru-MD" altLang="ru-MD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MD" altLang="ru-MD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платформ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академічної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Scopus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ORCID,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Grammarly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DeepL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altLang="ru-MD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MD" altLang="ru-MD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uk-UA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7259792" y="1846998"/>
            <a:ext cx="4382017" cy="4023360"/>
          </a:xfrm>
        </p:spPr>
        <p:txBody>
          <a:bodyPr>
            <a:normAutofit fontScale="92500" lnSpcReduction="20000"/>
          </a:bodyPr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70" y="2382755"/>
            <a:ext cx="1950050" cy="274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43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8025" y="798990"/>
            <a:ext cx="7016910" cy="814082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005" y="1988598"/>
            <a:ext cx="4230950" cy="423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89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621" y="5495277"/>
            <a:ext cx="717585" cy="76623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🎓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компетентність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доктора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філософії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структура,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сформованості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шляхи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34" y="2461008"/>
            <a:ext cx="1950050" cy="2748424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7D65B487-DC3D-C83F-267A-5349034A8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84" y="1737360"/>
            <a:ext cx="8612496" cy="4114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MD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Мовна</a:t>
            </a:r>
            <a:r>
              <a:rPr lang="ru-MD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компетентність</a:t>
            </a:r>
            <a:r>
              <a:rPr lang="ru-MD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охоплює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лінгвістичний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комунікативний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академічний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соціокультурний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компоненти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MD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забезпечують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ефективну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наукову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комунікацію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M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MD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</a:t>
            </a:r>
            <a:r>
              <a:rPr lang="ru-MD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MD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дискурсу </a:t>
            </a:r>
            <a:r>
              <a:rPr lang="ru-MD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виявляється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володінні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науковим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стилем,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аргументованістю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логічністю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викладу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коректністю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цитування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M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MD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MD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мовної</a:t>
            </a:r>
            <a:r>
              <a:rPr lang="ru-MD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MD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дисципліни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участь у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семінарах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публікаційну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міжнародну</a:t>
            </a:r>
            <a:r>
              <a:rPr lang="ru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комунікацію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MD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професійному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становленню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доктора </a:t>
            </a:r>
            <a:r>
              <a:rPr lang="ru-MD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філософії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MD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академічної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3790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8051" y="5164719"/>
            <a:ext cx="1027156" cy="109679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83360" y="596487"/>
            <a:ext cx="9894260" cy="135423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🎓 </a:t>
            </a:r>
            <a:r>
              <a:rPr lang="ru-RU" b="1" dirty="0" err="1"/>
              <a:t>Мовна</a:t>
            </a:r>
            <a:r>
              <a:rPr lang="ru-RU" b="1" dirty="0"/>
              <a:t> культура </a:t>
            </a:r>
            <a:r>
              <a:rPr lang="ru-RU" b="1" dirty="0" err="1"/>
              <a:t>науковця</a:t>
            </a:r>
            <a:r>
              <a:rPr lang="ru-RU" b="1" dirty="0"/>
              <a:t> як     </a:t>
            </a:r>
            <a:r>
              <a:rPr lang="ru-RU" b="1" dirty="0" err="1"/>
              <a:t>показник</a:t>
            </a:r>
            <a:r>
              <a:rPr lang="ru-RU" b="1" dirty="0"/>
              <a:t> </a:t>
            </a:r>
            <a:r>
              <a:rPr lang="ru-RU" b="1" dirty="0" err="1"/>
              <a:t>професійної</a:t>
            </a:r>
            <a:r>
              <a:rPr lang="ru-RU" b="1" dirty="0"/>
              <a:t> </a:t>
            </a:r>
            <a:r>
              <a:rPr lang="ru-RU" b="1" dirty="0" err="1"/>
              <a:t>зрілості</a:t>
            </a:r>
            <a:endParaRPr lang="uk-UA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41040" y="2039394"/>
            <a:ext cx="7934960" cy="4023360"/>
          </a:xfrm>
        </p:spPr>
        <p:txBody>
          <a:bodyPr/>
          <a:lstStyle/>
          <a:p>
            <a:pPr algn="ctr"/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Мовна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компетентність і культура наукового дискурсу формують основу </a:t>
            </a:r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мовної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культури науковця: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уміння добирати точні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засоби;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дотримуватися норм літературної мови;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уникати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мовних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помилок;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забезпечувати ясність, логічність та етичність наукового висловлювання.</a:t>
            </a:r>
          </a:p>
          <a:p>
            <a:pPr algn="ctr"/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Саме </a:t>
            </a:r>
            <a:r>
              <a:rPr lang="uk-U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мовна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 визначає рівень професійної, інтелектуальної та етичної зрілості дослідника</a:t>
            </a:r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15" y="2039394"/>
            <a:ext cx="3465185" cy="346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5043D-05CE-EE1F-84BC-877B8060B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726" y="-96259"/>
            <a:ext cx="10058400" cy="1450757"/>
          </a:xfrm>
        </p:spPr>
        <p:txBody>
          <a:bodyPr/>
          <a:lstStyle/>
          <a:p>
            <a:pPr algn="ctr"/>
            <a:br>
              <a:rPr lang="ru-MD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MD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Мовна</a:t>
            </a:r>
            <a:r>
              <a:rPr lang="ru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грамотність</a:t>
            </a:r>
            <a:r>
              <a:rPr lang="ru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дослідника</a:t>
            </a:r>
            <a:endParaRPr lang="ru-MD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1298A-8D2F-A1AF-DDD2-6582044B691C}"/>
              </a:ext>
            </a:extLst>
          </p:cNvPr>
          <p:cNvSpPr txBox="1"/>
          <p:nvPr/>
        </p:nvSpPr>
        <p:spPr>
          <a:xfrm>
            <a:off x="2381406" y="1778000"/>
            <a:ext cx="8686800" cy="438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правильне вживання термінів: 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дослід, експеримент, гіпотеза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(а не 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«опитування проводилося»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 уточнення методу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M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точне формулювання мети: 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з’ясувати вплив чинників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показати важливість теми.</a:t>
            </a:r>
            <a:endParaRPr lang="ru-M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уникання плеоназмів: 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упровадження інновацій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нових інновацій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M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MD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моя особиста думка</a:t>
            </a:r>
            <a:r>
              <a:rPr lang="ru-MD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ru-MD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моя думка</a:t>
            </a:r>
            <a:r>
              <a:rPr lang="ru-MD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MD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особиста думка</a:t>
            </a:r>
            <a:endParaRPr lang="ru-M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MD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MD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суть</a:t>
            </a:r>
            <a:r>
              <a:rPr lang="ru-MD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ru-MD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суть</a:t>
            </a:r>
            <a:endParaRPr lang="ru-M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MD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спільна</a:t>
            </a:r>
            <a:r>
              <a:rPr lang="ru-MD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взаємодія</a:t>
            </a:r>
            <a:r>
              <a:rPr lang="ru-MD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ru-MD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взаємодія</a:t>
            </a:r>
            <a:endParaRPr lang="ru-M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MD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MD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завершити</a:t>
            </a:r>
            <a:r>
              <a:rPr lang="ru-MD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ru-MD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завершити</a:t>
            </a:r>
            <a:endParaRPr lang="ru-M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дотримання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етикету в науковій комунікації: 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Дякую за слушне зауваження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замість 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 не зрозуміли мою думку.</a:t>
            </a:r>
            <a:endParaRPr lang="ru-M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E94AD2-8FC7-7677-E6F4-50C9AF8CC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680" y="5217112"/>
            <a:ext cx="1024217" cy="10973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67496F-31FE-911E-96CE-20281405E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7" y="2671996"/>
            <a:ext cx="2125098" cy="182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6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681" y="5258289"/>
            <a:ext cx="939526" cy="10032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34609" y="1796913"/>
            <a:ext cx="78105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Вона передбачає дотримання літературних норм:</a:t>
            </a: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7280" y="771378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таке </a:t>
            </a:r>
            <a:r>
              <a:rPr lang="uk-UA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мова? 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50323" y="2292084"/>
            <a:ext cx="4937760" cy="4023360"/>
          </a:xfrm>
        </p:spPr>
        <p:txBody>
          <a:bodyPr>
            <a:normAutofit/>
          </a:bodyPr>
          <a:lstStyle/>
          <a:p>
            <a:pPr algn="ctr"/>
            <a:r>
              <a:rPr lang="uk-UA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Орфографічна правильність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правила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з правилом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пиши з великої букви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пиши з великої літери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на сайті обновлюється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на сайті оновлюється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задавати питання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ставити питання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приймати рішення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ухвалювати рішення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прийняти до відома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взяти до уваги</a:t>
            </a:r>
          </a:p>
          <a:p>
            <a:pPr>
              <a:buFont typeface="Arial" panose="020B0604020202020204" pitchFamily="34" charset="0"/>
              <a:buChar char="•"/>
            </a:pP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798653" y="2512485"/>
            <a:ext cx="4937760" cy="40233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Орфоепічна грамотність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uk-UA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вимова і правильне наголошування слів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судно, визнання, запитання, завдання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смішка –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смішка,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внести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розповісти</a:t>
            </a:r>
          </a:p>
          <a:p>
            <a:endParaRPr lang="uk-UA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7496175" y="3429000"/>
            <a:ext cx="47625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8241322" y="3419475"/>
            <a:ext cx="47624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9479572" y="3429000"/>
            <a:ext cx="47625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10584179" y="3429000"/>
            <a:ext cx="47625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7059782" y="3886200"/>
            <a:ext cx="47625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8241322" y="3886200"/>
            <a:ext cx="47625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8105775" y="4038600"/>
            <a:ext cx="47625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7386780" y="3886200"/>
            <a:ext cx="55392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476" y="4501535"/>
            <a:ext cx="1533275" cy="15332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AA0527-BC96-3527-B543-CB723981F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265" y="3853062"/>
            <a:ext cx="55392" cy="1163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95C188-AB1F-5156-6669-4E89BB96F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357" y="3853061"/>
            <a:ext cx="55392" cy="1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4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01C889-BE4A-8CBE-6C6B-C5B58C7D2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79637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Типові помилки й порушення </a:t>
            </a:r>
            <a:r>
              <a:rPr lang="ru-MD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MD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створенні</a:t>
            </a:r>
            <a:r>
              <a:rPr lang="ru-MD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тез, </a:t>
            </a:r>
            <a:br>
              <a:rPr lang="ru-MD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MD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статей і </a:t>
            </a:r>
            <a:r>
              <a:rPr lang="ru-MD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виступів</a:t>
            </a:r>
            <a:endParaRPr lang="ru-MD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DB5FE1-C190-9BF0-F900-D48CD2757B92}"/>
              </a:ext>
            </a:extLst>
          </p:cNvPr>
          <p:cNvSpPr txBox="1"/>
          <p:nvPr/>
        </p:nvSpPr>
        <p:spPr>
          <a:xfrm>
            <a:off x="2021840" y="1808480"/>
            <a:ext cx="9418320" cy="5345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помилковим є підхід автора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підхід автора потребує уточнення щодо…;</a:t>
            </a:r>
            <a:endParaRPr lang="ru-M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це очевидно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 свідчать результати досліджень (Іваненко, 2023)…;</a:t>
            </a:r>
            <a:endParaRPr lang="ru-MD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 всіх відомих працях…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більшості досліджень зазначено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цікавим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становить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тема є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актуальною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є актуальною,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хотілося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відзначити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варто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відзначити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наголосити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цікаво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доцільно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актуально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розглянути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автор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хоче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довести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метою автора є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доведення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автор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обґрунтовує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ми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бачимо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спостерігається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засвідчується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треба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сказати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зазначити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жаль, у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Tx/>
              <a:buChar char="-"/>
              <a:tabLst>
                <a:tab pos="457200" algn="l"/>
              </a:tabLst>
            </a:pP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Tx/>
              <a:buChar char="-"/>
              <a:tabLst>
                <a:tab pos="457200" algn="l"/>
              </a:tabLst>
            </a:pPr>
            <a:endParaRPr lang="ru-MD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5F6D8F-66C5-9CC5-96E9-E8C4ED19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135" y="5307730"/>
            <a:ext cx="938865" cy="9998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77D1E6-C350-D06B-BEB9-369817148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800" y="2209801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621" y="5495277"/>
            <a:ext cx="717585" cy="76623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1466195" cy="1450757"/>
          </a:xfrm>
        </p:spPr>
        <p:txBody>
          <a:bodyPr>
            <a:normAutofit/>
          </a:bodyPr>
          <a:lstStyle/>
          <a:p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Якою має бути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мова?</a:t>
            </a:r>
            <a:endParaRPr lang="uk-UA" sz="40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721360" y="1845734"/>
            <a:ext cx="5923280" cy="4023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Граматична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коректність</a:t>
            </a:r>
            <a:endParaRPr lang="ru-RU" sz="24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/>
              <a:t>	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 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учбовий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 (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результатами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питанням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</a:t>
            </a:r>
          </a:p>
          <a:p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898640" y="1845735"/>
            <a:ext cx="4478980" cy="3904825"/>
          </a:xfrm>
        </p:spPr>
        <p:txBody>
          <a:bodyPr>
            <a:normAutofit/>
          </a:bodyPr>
          <a:lstStyle/>
          <a:p>
            <a:pPr algn="ctr"/>
            <a:r>
              <a:rPr lang="ru-RU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Синтаксична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точність</a:t>
            </a:r>
            <a:endParaRPr lang="ru-RU" sz="24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впевнений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грає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ролі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впевнений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добиватись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маємо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досягати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endParaRPr lang="uk-UA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5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20A9E2-298C-F072-D957-1C3D401960EB}"/>
              </a:ext>
            </a:extLst>
          </p:cNvPr>
          <p:cNvSpPr txBox="1"/>
          <p:nvPr/>
        </p:nvSpPr>
        <p:spPr>
          <a:xfrm>
            <a:off x="2939154" y="0"/>
            <a:ext cx="9100446" cy="590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Наприклад:</a:t>
            </a:r>
            <a:endParaRPr lang="ru-MD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uk-UA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 сьогоднішній день дана проблема є дуже актуальною»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uk-UA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 залишається актуальною, оскільки…»</a:t>
            </a:r>
          </a:p>
          <a:p>
            <a:pPr lvl="0" indent="-342900">
              <a:buSzPts val="1000"/>
              <a:buFontTx/>
              <a:buChar char="-"/>
              <a:tabLst>
                <a:tab pos="457200" algn="l"/>
              </a:tabLst>
            </a:pPr>
            <a:endParaRPr lang="ru-MD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uk-UA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«Вищезазначене дослідження мало місце в даному контексті»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uk-UA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«Дослідження проведено в контексті…»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Tx/>
              <a:buChar char="-"/>
              <a:tabLst>
                <a:tab pos="457200" algn="l"/>
              </a:tabLst>
            </a:pPr>
            <a:endParaRPr lang="uk-UA" sz="2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uk-UA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«Проблема є надзвичайно важливою, бо вона дуже важлива для всіх» </a:t>
            </a: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uk-UA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«Питання має важливе значення для розвитку сучасної науки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ru-MD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💡 </a:t>
            </a:r>
            <a:r>
              <a:rPr lang="uk-UA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Слід використовувати нейтральні наукові формули:</a:t>
            </a:r>
            <a:endParaRPr lang="ru-MD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«Метою статті є…», «У результаті дослідження з’ясовано…», «Висновки підтверджують…»</a:t>
            </a:r>
            <a:endParaRPr lang="ru-MD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D50537-2BDD-39F0-1D16-05D98CB05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135" y="5296364"/>
            <a:ext cx="938865" cy="9998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52B2FF-9AD3-B0D0-DF7F-C7E871019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70" y="1127760"/>
            <a:ext cx="2614084" cy="449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1011</TotalTime>
  <Words>1638</Words>
  <Application>Microsoft Office PowerPoint</Application>
  <PresentationFormat>Широкоэкранный</PresentationFormat>
  <Paragraphs>172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Ретро</vt:lpstr>
      <vt:lpstr>Мовна компетентність і культура наукового дискурсу в системі підготовки докторів філософії</vt:lpstr>
      <vt:lpstr>Для досягення мети </vt:lpstr>
      <vt:lpstr>🎓 Мовна компетентність доктора філософії: структура, показники сформованості  та шляхи формування </vt:lpstr>
      <vt:lpstr>🎓 Мовна культура науковця як     показник професійної зрілості</vt:lpstr>
      <vt:lpstr> Мовна грамотність дослідника</vt:lpstr>
      <vt:lpstr>Що таке правильна українська мова?  </vt:lpstr>
      <vt:lpstr>Типові помилки й порушення у створенні тез,  статей і виступів</vt:lpstr>
      <vt:lpstr>Якою має бути правильна українська мова?</vt:lpstr>
      <vt:lpstr>Презентация PowerPoint</vt:lpstr>
      <vt:lpstr>Помилки в цитуванні</vt:lpstr>
      <vt:lpstr>Проблеми академічного письма і комунікативні помилки у виступах</vt:lpstr>
      <vt:lpstr>Якою має бути правильна українська мова?</vt:lpstr>
      <vt:lpstr>Багатство та чистота мови</vt:lpstr>
      <vt:lpstr>Висновуємо: </vt:lpstr>
      <vt:lpstr>У чому різниця між новим і старим правописом? </vt:lpstr>
      <vt:lpstr>Зміни:               </vt:lpstr>
      <vt:lpstr>Лексичні групи фемінітивів (більше 17) </vt:lpstr>
      <vt:lpstr>Роль фемінітивів у мовленні</vt:lpstr>
      <vt:lpstr>Висновуємо  Поради для аспірантів і науковців 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«ІНТЕГРАЦІЯ МОВНОЇ ГРАМОТНОСТІ В УПРАВЛІНСЬКУ, МЕТОДИЧНУ І НАВЧАЛЬНУ ДІЯЛЬНІСТЬ ЗАКЛАДІВ ВИЩОЇ ОСВІТИ: ШЛЯХИ СИСТЕМНОЇ ТРАНСФОРМАЦІЇ»</dc:title>
  <dc:creator>Andreu</dc:creator>
  <cp:lastModifiedBy>Admin</cp:lastModifiedBy>
  <cp:revision>50</cp:revision>
  <dcterms:created xsi:type="dcterms:W3CDTF">2025-06-03T18:21:17Z</dcterms:created>
  <dcterms:modified xsi:type="dcterms:W3CDTF">2025-10-17T09:47:14Z</dcterms:modified>
</cp:coreProperties>
</file>