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83" r:id="rId3"/>
    <p:sldId id="262" r:id="rId4"/>
    <p:sldId id="260" r:id="rId5"/>
    <p:sldId id="264" r:id="rId6"/>
    <p:sldId id="270" r:id="rId7"/>
    <p:sldId id="265" r:id="rId8"/>
    <p:sldId id="263" r:id="rId9"/>
    <p:sldId id="277" r:id="rId10"/>
    <p:sldId id="271" r:id="rId11"/>
    <p:sldId id="267" r:id="rId12"/>
    <p:sldId id="268" r:id="rId13"/>
    <p:sldId id="276" r:id="rId14"/>
    <p:sldId id="282" r:id="rId15"/>
    <p:sldId id="275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596CA-EBF0-4BB1-9057-ABED05399166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683F0-B3E3-4D75-AE63-242E02248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8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BCF83-DBD3-D9B2-B3ED-ACC394FD0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EAE7FF-3025-28D5-94F6-FD9714539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76BCB5-1D99-87D5-40D1-89F4FEC28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ECEBA4-6218-D775-B4E6-AF944D4636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69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228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725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64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67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93862-5140-91A2-595A-63DD43F2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3C87CF-9E3C-03B9-4F6C-C612F700B0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8B5574-B4D4-4A28-335C-E1D98AC77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4AA2D5-24C5-1B48-5FDD-3452A1B30A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779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946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2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7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3615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69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1183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1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4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9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6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2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1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6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7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4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68978C-6469-4F10-B23C-FF01AFC01A92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333DFD4-EFE4-488A-A2F4-1BE140C6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94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2255573" y="452714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9B115-BE3D-E466-5875-7CBF2B862C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49411" y="1908175"/>
            <a:ext cx="9001125" cy="76517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«ХДМА – НАЙСТАРІШИЙ МОРСЬКИЙ ЗАКЛАД ОСВІТИ В УКРАЇНІ.</a:t>
            </a:r>
            <a:br>
              <a:rPr lang="uk-UA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ПЕРСПЕКТИВИ НАВЧАННЯ, КАР</a:t>
            </a:r>
            <a:r>
              <a:rPr lang="en-US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ЄРНОГО ТА НАУКОВОГО РОСТУ»</a:t>
            </a:r>
            <a:endParaRPr lang="ru-RU" alt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623A78-8E31-4639-A027-6D82478B96A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95437" y="460605"/>
            <a:ext cx="9109075" cy="1076325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3600" dirty="0">
                <a:latin typeface="Arial Black" panose="020B0A04020102020204" pitchFamily="34" charset="0"/>
              </a:rPr>
              <a:t>ХЕРСОНСЬКА ДЕРЖАВНА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3600" dirty="0">
                <a:latin typeface="Arial Black" panose="020B0A04020102020204" pitchFamily="34" charset="0"/>
              </a:rPr>
              <a:t>МОРСЬКА АКАДЕМІЯ</a:t>
            </a:r>
            <a:endParaRPr lang="en-US" altLang="ru-RU" sz="36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uk-UA" altLang="ru-RU" sz="2800" b="1" i="1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6E29949-6BE6-2256-D049-59E3BFA51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161" y="3579306"/>
            <a:ext cx="4284662" cy="1511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Aft>
                <a:spcPts val="0"/>
              </a:spcAft>
              <a:defRPr/>
            </a:pPr>
            <a:endParaRPr lang="uk-UA" sz="2000" b="1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defRPr/>
            </a:pPr>
            <a:r>
              <a:rPr lang="uk-UA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Спікери:</a:t>
            </a:r>
          </a:p>
          <a:p>
            <a:pPr algn="l">
              <a:spcAft>
                <a:spcPts val="0"/>
              </a:spcAft>
              <a:defRPr/>
            </a:pPr>
            <a:r>
              <a:rPr lang="uk-UA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Завідувач кафедри транспортних технологій та механічної інженерії,</a:t>
            </a:r>
          </a:p>
          <a:p>
            <a:pPr algn="just">
              <a:spcAft>
                <a:spcPts val="0"/>
              </a:spcAft>
              <a:defRPr/>
            </a:pPr>
            <a:r>
              <a:rPr lang="uk-UA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технічних наук, професор </a:t>
            </a:r>
          </a:p>
          <a:p>
            <a:pPr algn="just">
              <a:spcAft>
                <a:spcPts val="0"/>
              </a:spcAft>
              <a:defRPr/>
            </a:pPr>
            <a:r>
              <a:rPr lang="uk-UA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Андрій БУКЕТОВ</a:t>
            </a:r>
          </a:p>
          <a:p>
            <a:pPr algn="just">
              <a:spcAft>
                <a:spcPts val="0"/>
              </a:spcAft>
              <a:defRPr/>
            </a:pPr>
            <a:r>
              <a:rPr lang="uk-UA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технічних наук, професор </a:t>
            </a:r>
          </a:p>
          <a:p>
            <a:pPr algn="just">
              <a:spcAft>
                <a:spcPts val="0"/>
              </a:spcAft>
              <a:defRPr/>
            </a:pPr>
            <a:r>
              <a:rPr 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Олександр САПРОНОВ</a:t>
            </a:r>
            <a:endParaRPr lang="ru-RU" sz="2000" b="1" kern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C6FDBDB-77CA-1005-9CB3-4CEE967C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09" y="4064229"/>
            <a:ext cx="3113087" cy="1152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Aft>
                <a:spcPts val="0"/>
              </a:spcAft>
              <a:defRPr/>
            </a:pPr>
            <a:r>
              <a:rPr lang="uk-UA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Дата: 01 травня 2024 р.</a:t>
            </a:r>
          </a:p>
          <a:p>
            <a:pPr algn="l">
              <a:spcAft>
                <a:spcPts val="0"/>
              </a:spcAft>
              <a:defRPr/>
            </a:pPr>
            <a:r>
              <a:rPr lang="uk-UA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Час: 11.00</a:t>
            </a:r>
          </a:p>
          <a:p>
            <a:pPr algn="l">
              <a:spcAft>
                <a:spcPts val="0"/>
              </a:spcAft>
              <a:defRPr/>
            </a:pPr>
            <a:r>
              <a:rPr lang="uk-UA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Приєднайтеся:</a:t>
            </a:r>
          </a:p>
          <a:p>
            <a:pPr algn="l">
              <a:spcAft>
                <a:spcPts val="0"/>
              </a:spcAft>
              <a:defRPr/>
            </a:pPr>
            <a:r>
              <a:rPr lang="en-US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https://us02web.zoom.us/j/81182539215?pwd=TDhBcDRLM1pnN2RLQnVhbHpLNHhyZz09</a:t>
            </a:r>
            <a:endParaRPr lang="uk-UA" altLang="ru-RU" sz="2000" b="1" kern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defRPr/>
            </a:pPr>
            <a:endParaRPr lang="ru-RU" altLang="ru-RU" sz="2000" b="1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0957" y="3387033"/>
            <a:ext cx="4506449" cy="9139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86" y="3220701"/>
            <a:ext cx="3856268" cy="2566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339" y="164639"/>
            <a:ext cx="1824203" cy="1879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251" y="254689"/>
            <a:ext cx="8314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/>
                </a:solidFill>
              </a:rPr>
              <a:t>МІЖНАРОДНІ ПАРТНЕРИ-РОБОТОДАВЦІ ХДМА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8477" y="1771244"/>
            <a:ext cx="2645031" cy="1657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919" y="4936586"/>
            <a:ext cx="3623245" cy="1126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77708" y="4356295"/>
            <a:ext cx="1350216" cy="21003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71080" y="4616024"/>
            <a:ext cx="2254491" cy="15002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68341" y="1508788"/>
            <a:ext cx="2685392" cy="14345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087" y="2506108"/>
            <a:ext cx="3252941" cy="11592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5661" y="1198241"/>
            <a:ext cx="2240400" cy="22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96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52" y="2738305"/>
            <a:ext cx="5765190" cy="3842521"/>
          </a:xfrm>
          <a:prstGeom prst="rect">
            <a:avLst/>
          </a:prstGeom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2255573" y="452714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499" y="156874"/>
            <a:ext cx="1849875" cy="1906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84374" y="571445"/>
            <a:ext cx="80189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Програма подвійних дипломів ХДМА та ЛМА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69442" y="2151953"/>
            <a:ext cx="583167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dirty="0">
                <a:latin typeface="Arial Black" panose="020B0A04020102020204" pitchFamily="34" charset="0"/>
              </a:rPr>
              <a:t>Починаючи з 2022 року більше 200 курсантів отримали дипломи бакалавра ХДМА та ЛМА, а також перші офіцерські робочі дипломи європейського зразка</a:t>
            </a:r>
          </a:p>
          <a:p>
            <a:endParaRPr lang="uk-UA" sz="28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2" y="2181965"/>
            <a:ext cx="1680122" cy="16801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913" y="156874"/>
            <a:ext cx="2039362" cy="19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2255573" y="452714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499" y="156874"/>
            <a:ext cx="1849875" cy="1906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6626" y="156874"/>
            <a:ext cx="80189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Програма подвійних дипломів ХДМА та Університету Плімут (Об'єднане Королівство)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6754" y="2303988"/>
            <a:ext cx="59827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dirty="0">
                <a:latin typeface="Arial Black" panose="020B0A04020102020204" pitchFamily="34" charset="0"/>
              </a:rPr>
              <a:t>У 2023 році розпочалася програма подвійних дипломів з підготовки магістрів-механіків. </a:t>
            </a:r>
          </a:p>
          <a:p>
            <a:pPr algn="ctr">
              <a:lnSpc>
                <a:spcPct val="150000"/>
              </a:lnSpc>
            </a:pPr>
            <a:r>
              <a:rPr lang="uk-UA" sz="2400" dirty="0">
                <a:latin typeface="Arial Black" panose="020B0A04020102020204" pitchFamily="34" charset="0"/>
              </a:rPr>
              <a:t>24 магістранта ХДМА навчаються за цією програмою</a:t>
            </a:r>
          </a:p>
          <a:p>
            <a:pPr algn="ctr">
              <a:lnSpc>
                <a:spcPct val="150000"/>
              </a:lnSpc>
            </a:pPr>
            <a:r>
              <a:rPr lang="uk-UA" sz="2400" dirty="0">
                <a:latin typeface="Arial Black" panose="020B0A04020102020204" pitchFamily="34" charset="0"/>
              </a:rPr>
              <a:t>і отримають 2 дипломи – ХДМА та Плімутського університету</a:t>
            </a:r>
          </a:p>
          <a:p>
            <a:endParaRPr lang="uk-UA" sz="28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624" y="211960"/>
            <a:ext cx="2546200" cy="1595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54" y="2383805"/>
            <a:ext cx="5179027" cy="29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1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12397" y="85805"/>
            <a:ext cx="7585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ПЕРЕВАГИ НАВЧАННЯ В ХДМА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499" y="156874"/>
            <a:ext cx="1849875" cy="1906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023" y="3370216"/>
            <a:ext cx="5007537" cy="34877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4865" y="817666"/>
            <a:ext cx="7585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uk-UA" sz="24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2" y="3370216"/>
            <a:ext cx="4891571" cy="34877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84375" y="756110"/>
            <a:ext cx="10029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цікаве студентське життя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можливість отримати диплом країни ЄС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працевлаштування з 18 років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дуальна освіта - реальна можливість навчатися і працювати одночасно</a:t>
            </a:r>
          </a:p>
        </p:txBody>
      </p:sp>
    </p:spTree>
    <p:extLst>
      <p:ext uri="{BB962C8B-B14F-4D97-AF65-F5344CB8AC3E}">
        <p14:creationId xmlns:p14="http://schemas.microsoft.com/office/powerpoint/2010/main" val="25631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9C032-E9BD-E737-BF95-1012DA12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D8099C-43C9-6C2B-6149-C9895842D890}"/>
              </a:ext>
            </a:extLst>
          </p:cNvPr>
          <p:cNvSpPr/>
          <p:nvPr/>
        </p:nvSpPr>
        <p:spPr>
          <a:xfrm>
            <a:off x="2194266" y="495378"/>
            <a:ext cx="7585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ПЕРЕВАГИ НАВЧАННЯ У ХДМА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99E368-4A3D-B178-FC8F-6EE3E8572E03}"/>
              </a:ext>
            </a:extLst>
          </p:cNvPr>
          <p:cNvSpPr/>
          <p:nvPr/>
        </p:nvSpPr>
        <p:spPr>
          <a:xfrm>
            <a:off x="424606" y="1749834"/>
            <a:ext cx="117673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дистанційна форма навчання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відсутність корупції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можливість отримати диплом країни ЄС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працевлаштування з 18 років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Arial Black" panose="020B0A04020102020204" pitchFamily="34" charset="0"/>
              </a:rPr>
              <a:t>дуальна освіта - реальна можливість навчатися і працювати одночасно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err="1">
                <a:latin typeface="Arial Black" panose="020B0A04020102020204" pitchFamily="34" charset="0"/>
              </a:rPr>
              <a:t>тривекторна</a:t>
            </a:r>
            <a:r>
              <a:rPr lang="uk-UA" sz="2400" dirty="0">
                <a:latin typeface="Arial Black" panose="020B0A04020102020204" pitchFamily="34" charset="0"/>
              </a:rPr>
              <a:t> політика у ХДМА: навчання + робота + наука</a:t>
            </a:r>
          </a:p>
        </p:txBody>
      </p:sp>
    </p:spTree>
    <p:extLst>
      <p:ext uri="{BB962C8B-B14F-4D97-AF65-F5344CB8AC3E}">
        <p14:creationId xmlns:p14="http://schemas.microsoft.com/office/powerpoint/2010/main" val="3089319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49313" y="-44824"/>
            <a:ext cx="3063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КОНТАКТИ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571" y="539951"/>
            <a:ext cx="6084595" cy="62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4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9" y="0"/>
            <a:ext cx="11874634" cy="69981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538" y="176589"/>
            <a:ext cx="8534400" cy="1507067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6"/>
                </a:solidFill>
              </a:rPr>
              <a:t>ДЯКУЄМО ЗА УВАГУ І ДО ЗУСТРІЧІ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2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4788A-CDCF-C389-D569-2A1F02764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B4FBBA4-09E4-B398-BD7D-32615EAFB41E}"/>
              </a:ext>
            </a:extLst>
          </p:cNvPr>
          <p:cNvSpPr txBox="1">
            <a:spLocks/>
          </p:cNvSpPr>
          <p:nvPr/>
        </p:nvSpPr>
        <p:spPr>
          <a:xfrm>
            <a:off x="2255573" y="452714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ECAB18-DAD6-8B43-6FE8-CA6841F3E3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381" y="195235"/>
            <a:ext cx="1849875" cy="1906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CB91D9-9365-0C7F-483A-C6E68D6343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372" y="2359074"/>
            <a:ext cx="4153768" cy="419441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7110F6-4868-FAC9-8A08-6549B1A4D0EE}"/>
              </a:ext>
            </a:extLst>
          </p:cNvPr>
          <p:cNvSpPr/>
          <p:nvPr/>
        </p:nvSpPr>
        <p:spPr>
          <a:xfrm>
            <a:off x="3033399" y="317982"/>
            <a:ext cx="8018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accent1"/>
                </a:solidFill>
                <a:latin typeface="Arial Black" panose="020B0A04020102020204" pitchFamily="34" charset="0"/>
              </a:rPr>
              <a:t>Херсонська державна морська академія</a:t>
            </a:r>
            <a:r>
              <a:rPr lang="en-US" sz="36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endParaRPr lang="uk-UA" sz="36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D91D03-C0D7-EBA8-7C5C-F431CAAEF40D}"/>
              </a:ext>
            </a:extLst>
          </p:cNvPr>
          <p:cNvSpPr/>
          <p:nvPr/>
        </p:nvSpPr>
        <p:spPr>
          <a:xfrm>
            <a:off x="4632960" y="1957138"/>
            <a:ext cx="71758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Arial Black" panose="020B0A04020102020204" pitchFamily="34" charset="0"/>
              </a:rPr>
              <a:t>Рік заснування – 1834</a:t>
            </a:r>
          </a:p>
          <a:p>
            <a:endParaRPr lang="uk-UA" sz="2800" dirty="0">
              <a:latin typeface="Arial Black" panose="020B0A04020102020204" pitchFamily="34" charset="0"/>
            </a:endParaRPr>
          </a:p>
          <a:p>
            <a:r>
              <a:rPr lang="uk-UA" sz="2800" dirty="0">
                <a:latin typeface="Arial Black" panose="020B0A04020102020204" pitchFamily="34" charset="0"/>
              </a:rPr>
              <a:t>Єдиний моноспеціалізований заклад вищої освіти у південному регіоні</a:t>
            </a:r>
          </a:p>
          <a:p>
            <a:endParaRPr lang="uk-UA" sz="2800" dirty="0">
              <a:latin typeface="Arial Black" panose="020B0A04020102020204" pitchFamily="34" charset="0"/>
            </a:endParaRPr>
          </a:p>
          <a:p>
            <a:endParaRPr lang="uk-UA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3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2838994" y="318668"/>
            <a:ext cx="8316686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381" y="195235"/>
            <a:ext cx="1849875" cy="1906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372" y="2359074"/>
            <a:ext cx="4153768" cy="41944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7971" y="318668"/>
            <a:ext cx="8018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accent1"/>
                </a:solidFill>
                <a:latin typeface="Arial Black" panose="020B0A04020102020204" pitchFamily="34" charset="0"/>
              </a:rPr>
              <a:t>Херсонська державна морська академія</a:t>
            </a:r>
            <a:r>
              <a:rPr lang="en-US" sz="36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endParaRPr lang="uk-UA" sz="36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9417" y="1848241"/>
            <a:ext cx="717586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000" dirty="0">
                <a:latin typeface="Arial Black" panose="020B0A04020102020204" pitchFamily="34" charset="0"/>
              </a:rPr>
              <a:t>ОСВІТА В ХДМА – </a:t>
            </a:r>
          </a:p>
          <a:p>
            <a:pPr algn="ctr">
              <a:lnSpc>
                <a:spcPct val="150000"/>
              </a:lnSpc>
            </a:pPr>
            <a:r>
              <a:rPr lang="uk-UA" sz="4000" dirty="0">
                <a:latin typeface="Arial Black" panose="020B0A04020102020204" pitchFamily="34" charset="0"/>
              </a:rPr>
              <a:t>ЗАПОРУКА УСПІШНОЇ КАР</a:t>
            </a:r>
            <a:r>
              <a:rPr lang="en-US" sz="4000" dirty="0">
                <a:latin typeface="Arial Black" panose="020B0A04020102020204" pitchFamily="34" charset="0"/>
              </a:rPr>
              <a:t>’</a:t>
            </a:r>
            <a:r>
              <a:rPr lang="uk-UA" sz="4000" dirty="0">
                <a:latin typeface="Arial Black" panose="020B0A04020102020204" pitchFamily="34" charset="0"/>
              </a:rPr>
              <a:t>ЄРИ</a:t>
            </a:r>
          </a:p>
          <a:p>
            <a:endParaRPr lang="uk-UA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349" y="42335"/>
            <a:ext cx="1845216" cy="191024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11380" y="3332989"/>
            <a:ext cx="3004301" cy="3520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Професійно-морський ліцей</a:t>
            </a:r>
          </a:p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ХДМА</a:t>
            </a:r>
            <a:r>
              <a: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2133" b="1" dirty="0">
                <a:ea typeface="Calibri" panose="020F0502020204030204" pitchFamily="34" charset="0"/>
                <a:cs typeface="Times New Roman" panose="02020603050405020304" pitchFamily="18" charset="0"/>
              </a:rPr>
              <a:t>Підготовка рядового плавскладу</a:t>
            </a:r>
            <a:r>
              <a:rPr lang="uk-UA" sz="2133" dirty="0">
                <a:ea typeface="Calibri" panose="020F0502020204030204" pitchFamily="34" charset="0"/>
                <a:cs typeface="Times New Roman" panose="02020603050405020304" pitchFamily="18" charset="0"/>
              </a:rPr>
              <a:t>: матрос, матрос-моторист, матрос-кухар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03713" y="2021306"/>
            <a:ext cx="3763604" cy="4836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Морський фаховий коледж</a:t>
            </a: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ХДМА</a:t>
            </a:r>
            <a:r>
              <a:rPr lang="en-US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1867" b="1" dirty="0">
                <a:ea typeface="Calibri" panose="020F0502020204030204" pitchFamily="34" charset="0"/>
                <a:cs typeface="Times New Roman" panose="02020603050405020304" pitchFamily="18" charset="0"/>
              </a:rPr>
              <a:t>Рівень – фаховий молодший бакалавр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US" sz="1867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1867" dirty="0">
                <a:ea typeface="Calibri" panose="020F0502020204030204" pitchFamily="34" charset="0"/>
                <a:cs typeface="Times New Roman" panose="02020603050405020304" pitchFamily="18" charset="0"/>
              </a:rPr>
              <a:t>Підготовка</a:t>
            </a:r>
            <a:r>
              <a:rPr lang="en-US" sz="1867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67" dirty="0">
                <a:ea typeface="Calibri" panose="020F0502020204030204" pitchFamily="34" charset="0"/>
                <a:cs typeface="Times New Roman" panose="02020603050405020304" pitchFamily="18" charset="0"/>
              </a:rPr>
              <a:t>Судноводій</a:t>
            </a:r>
            <a:r>
              <a:rPr lang="en-US" sz="1867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67" dirty="0">
                <a:ea typeface="Calibri" panose="020F0502020204030204" pitchFamily="34" charset="0"/>
                <a:cs typeface="Times New Roman" panose="02020603050405020304" pitchFamily="18" charset="0"/>
              </a:rPr>
              <a:t>Судновий механік</a:t>
            </a:r>
            <a:r>
              <a:rPr lang="en-US" sz="1867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07000"/>
              </a:lnSpc>
              <a:spcAft>
                <a:spcPts val="1067"/>
              </a:spcAft>
              <a:buFont typeface="Symbol" panose="05050102010706020507" pitchFamily="18" charset="2"/>
              <a:buChar char=""/>
            </a:pPr>
            <a:r>
              <a:rPr lang="uk-UA" sz="1867" dirty="0">
                <a:ea typeface="Calibri" panose="020F0502020204030204" pitchFamily="34" charset="0"/>
                <a:cs typeface="Times New Roman" panose="02020603050405020304" pitchFamily="18" charset="0"/>
              </a:rPr>
              <a:t>Судновий електромеханік</a:t>
            </a:r>
            <a:r>
              <a:rPr lang="en-US" sz="1867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32171" y="836712"/>
            <a:ext cx="4416491" cy="6021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Херсонська державна морська академія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US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867" b="1" dirty="0">
                <a:ea typeface="Calibri" panose="020F0502020204030204" pitchFamily="34" charset="0"/>
                <a:cs typeface="Times New Roman" panose="02020603050405020304" pitchFamily="18" charset="0"/>
              </a:rPr>
              <a:t>Рівні – бакалавр, магістр, доктор філософії</a:t>
            </a:r>
            <a:endParaRPr lang="ru-RU" sz="1867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US" sz="1867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867" dirty="0">
                <a:ea typeface="Calibri" panose="020F0502020204030204" pitchFamily="34" charset="0"/>
                <a:cs typeface="Times New Roman" panose="02020603050405020304" pitchFamily="18" charset="0"/>
              </a:rPr>
              <a:t>Підготовка</a:t>
            </a:r>
            <a:r>
              <a:rPr lang="en-US" sz="1867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67" dirty="0">
                <a:ea typeface="Calibri" panose="020F0502020204030204" pitchFamily="34" charset="0"/>
                <a:cs typeface="Times New Roman" panose="02020603050405020304" pitchFamily="18" charset="0"/>
              </a:rPr>
              <a:t>Судноводій</a:t>
            </a:r>
            <a:r>
              <a:rPr lang="en-US" sz="1867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67" dirty="0">
                <a:ea typeface="Calibri" panose="020F0502020204030204" pitchFamily="34" charset="0"/>
                <a:cs typeface="Times New Roman" panose="02020603050405020304" pitchFamily="18" charset="0"/>
              </a:rPr>
              <a:t>Судновий механік</a:t>
            </a:r>
            <a:r>
              <a:rPr lang="en-US" sz="1867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07000"/>
              </a:lnSpc>
              <a:spcAft>
                <a:spcPts val="1067"/>
              </a:spcAft>
              <a:buFont typeface="Symbol" panose="05050102010706020507" pitchFamily="18" charset="2"/>
              <a:buChar char=""/>
            </a:pPr>
            <a:r>
              <a:rPr lang="uk-UA" sz="1867" dirty="0">
                <a:ea typeface="Calibri" panose="020F0502020204030204" pitchFamily="34" charset="0"/>
                <a:cs typeface="Times New Roman" panose="02020603050405020304" pitchFamily="18" charset="0"/>
              </a:rPr>
              <a:t>Судновий електромеханік</a:t>
            </a: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1867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Аспірантура:</a:t>
            </a:r>
          </a:p>
          <a:p>
            <a:pPr marL="457189" indent="-457189">
              <a:lnSpc>
                <a:spcPct val="107000"/>
              </a:lnSpc>
              <a:spcAft>
                <a:spcPts val="1067"/>
              </a:spcAft>
              <a:buFont typeface="Symbol" panose="05050102010706020507" pitchFamily="18" charset="2"/>
              <a:buChar char=""/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Транспортні технології;</a:t>
            </a:r>
          </a:p>
          <a:p>
            <a:pPr marL="457189" indent="-457189">
              <a:lnSpc>
                <a:spcPct val="107000"/>
              </a:lnSpc>
              <a:spcAft>
                <a:spcPts val="1067"/>
              </a:spcAft>
              <a:buFont typeface="Symbol" panose="05050102010706020507" pitchFamily="18" charset="2"/>
              <a:buChar char=""/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Матеріалознавство.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3"/>
          <p:cNvSpPr txBox="1">
            <a:spLocks/>
          </p:cNvSpPr>
          <p:nvPr/>
        </p:nvSpPr>
        <p:spPr>
          <a:xfrm>
            <a:off x="2159563" y="243841"/>
            <a:ext cx="5472608" cy="875788"/>
          </a:xfrm>
          <a:prstGeom prst="rect">
            <a:avLst/>
          </a:prstGeom>
        </p:spPr>
        <p:txBody>
          <a:bodyPr vert="horz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r>
              <a:rPr lang="uk-UA" sz="3733" b="1" dirty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ХДМА</a:t>
            </a:r>
            <a:endParaRPr lang="en-US" sz="3733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1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349" y="42335"/>
            <a:ext cx="1845216" cy="191024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11381" y="3204754"/>
            <a:ext cx="2679866" cy="3550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Професійно-морський ліцей</a:t>
            </a:r>
          </a:p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ХДМА</a:t>
            </a:r>
          </a:p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Робітнича професія</a:t>
            </a:r>
            <a:endParaRPr lang="ru-RU" sz="1467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2133" b="1" dirty="0">
                <a:ea typeface="Calibri" panose="020F0502020204030204" pitchFamily="34" charset="0"/>
                <a:cs typeface="Times New Roman" panose="02020603050405020304" pitchFamily="18" charset="0"/>
              </a:rPr>
              <a:t>ПЗСО (11 КЛАС)</a:t>
            </a: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2133" b="1" dirty="0">
                <a:ea typeface="Calibri" panose="020F0502020204030204" pitchFamily="34" charset="0"/>
                <a:cs typeface="Times New Roman" panose="02020603050405020304" pitchFamily="18" charset="0"/>
              </a:rPr>
              <a:t>1 рік і 3 місяці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42158" y="3204754"/>
            <a:ext cx="3763604" cy="3550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67"/>
              </a:spcAft>
            </a:pPr>
            <a:r>
              <a:rPr lang="uk-UA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Морський фаховий коледж</a:t>
            </a:r>
          </a:p>
          <a:p>
            <a:pPr algn="ctr">
              <a:spcAft>
                <a:spcPts val="1067"/>
              </a:spcAft>
            </a:pPr>
            <a:r>
              <a:rPr lang="uk-UA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ХДМА</a:t>
            </a:r>
            <a:r>
              <a:rPr lang="en-US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1067"/>
              </a:spcAft>
            </a:pPr>
            <a:r>
              <a:rPr lang="uk-U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БЗО (9 класів)</a:t>
            </a:r>
          </a:p>
          <a:p>
            <a:pPr algn="ctr">
              <a:spcAft>
                <a:spcPts val="1067"/>
              </a:spcAft>
            </a:pPr>
            <a:r>
              <a:rPr lang="uk-U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4 роки</a:t>
            </a:r>
          </a:p>
          <a:p>
            <a:pPr algn="ctr">
              <a:spcAft>
                <a:spcPts val="1067"/>
              </a:spcAft>
            </a:pPr>
            <a:r>
              <a:rPr lang="uk-U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ПЗСО (11 класів)</a:t>
            </a:r>
          </a:p>
          <a:p>
            <a:pPr algn="ctr">
              <a:spcAft>
                <a:spcPts val="1067"/>
              </a:spcAft>
            </a:pPr>
            <a:r>
              <a:rPr lang="uk-U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3 роки</a:t>
            </a:r>
            <a:r>
              <a:rPr lang="en-US" sz="1867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56673" y="3204755"/>
            <a:ext cx="5168811" cy="3550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uk-UA" sz="2667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Херсонська державна морська академія</a:t>
            </a:r>
            <a:endParaRPr lang="ru-RU" sz="1467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Бакалавр – ПЗСО (11 класів) – 4 роки</a:t>
            </a:r>
          </a:p>
          <a:p>
            <a:pPr marL="285750" indent="-28575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Бакалавр – ФМБ (коледж) – 3 роки</a:t>
            </a:r>
          </a:p>
          <a:p>
            <a:pPr marL="285750" indent="-285750">
              <a:lnSpc>
                <a:spcPct val="107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Магістр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– Бакалавр – 1,5 роки</a:t>
            </a:r>
          </a:p>
        </p:txBody>
      </p:sp>
      <p:sp>
        <p:nvSpPr>
          <p:cNvPr id="18" name="Rectangle 3"/>
          <p:cNvSpPr txBox="1">
            <a:spLocks/>
          </p:cNvSpPr>
          <p:nvPr/>
        </p:nvSpPr>
        <p:spPr>
          <a:xfrm>
            <a:off x="2159563" y="42335"/>
            <a:ext cx="9840848" cy="602099"/>
          </a:xfrm>
          <a:prstGeom prst="rect">
            <a:avLst/>
          </a:prstGeom>
        </p:spPr>
        <p:txBody>
          <a:bodyPr vert="horz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2800" b="1" dirty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ОСНОВА ВСТУПУ ТА ТЕРМІН НАВЧАННЯ</a:t>
            </a:r>
            <a:endParaRPr lang="en-US" sz="28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3500846" y="997457"/>
            <a:ext cx="7350035" cy="1149532"/>
          </a:xfrm>
          <a:prstGeom prst="rect">
            <a:avLst/>
          </a:prstGeom>
        </p:spPr>
        <p:txBody>
          <a:bodyPr vert="horz" rtlCol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3600" b="1" cap="none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Можливість розпочати професійну кар'єру з 18 років</a:t>
            </a:r>
            <a:endParaRPr lang="en-US" sz="3600" b="1" cap="none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0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2255573" y="452714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381" y="195235"/>
            <a:ext cx="1849875" cy="1906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42951" y="312480"/>
            <a:ext cx="8018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accent1"/>
                </a:solidFill>
                <a:latin typeface="Arial Black" panose="020B0A04020102020204" pitchFamily="34" charset="0"/>
              </a:rPr>
              <a:t>ПРИКЛАД 1</a:t>
            </a:r>
          </a:p>
          <a:p>
            <a:pPr algn="ctr"/>
            <a:r>
              <a:rPr lang="uk-UA" sz="2800" dirty="0">
                <a:solidFill>
                  <a:schemeClr val="accent1"/>
                </a:solidFill>
                <a:latin typeface="Arial Black" panose="020B0A04020102020204" pitchFamily="34" charset="0"/>
              </a:rPr>
              <a:t>Олександр (курсант 1 курсу ХДМА)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31" y="2101595"/>
            <a:ext cx="4755969" cy="2679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951" y="2829841"/>
            <a:ext cx="4855576" cy="27353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06" y="3898404"/>
            <a:ext cx="4782094" cy="26939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685" y="1406821"/>
            <a:ext cx="4538512" cy="3403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4953" y="3714148"/>
            <a:ext cx="4356927" cy="30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71" y="1217522"/>
            <a:ext cx="3797844" cy="5371537"/>
          </a:xfrm>
          <a:prstGeom prst="rect">
            <a:avLst/>
          </a:prstGeom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2255573" y="452714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381" y="195235"/>
            <a:ext cx="1849875" cy="1906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82109" y="195235"/>
            <a:ext cx="80189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accent1"/>
                </a:solidFill>
                <a:latin typeface="Arial Black" panose="020B0A04020102020204" pitchFamily="34" charset="0"/>
              </a:rPr>
              <a:t>ПРИКЛАД </a:t>
            </a:r>
            <a:r>
              <a:rPr lang="en-US" sz="2800" dirty="0">
                <a:solidFill>
                  <a:schemeClr val="accent1"/>
                </a:solidFill>
                <a:latin typeface="Arial Black" panose="020B0A04020102020204" pitchFamily="34" charset="0"/>
              </a:rPr>
              <a:t>2</a:t>
            </a:r>
            <a:endParaRPr lang="uk-UA" sz="2800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800" dirty="0">
                <a:solidFill>
                  <a:schemeClr val="accent1"/>
                </a:solidFill>
                <a:latin typeface="Arial Black" panose="020B0A04020102020204" pitchFamily="34" charset="0"/>
              </a:rPr>
              <a:t>Брати Владислав та Ростислав (курсанти 2 курсу ХДМА)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63" y="2902642"/>
            <a:ext cx="4751717" cy="3563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380" y="2101595"/>
            <a:ext cx="4001800" cy="30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8" y="1692254"/>
            <a:ext cx="2859159" cy="5082950"/>
          </a:xfrm>
          <a:prstGeom prst="rect">
            <a:avLst/>
          </a:prstGeom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2255573" y="452714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381" y="195235"/>
            <a:ext cx="1849875" cy="19063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5355" y="233121"/>
            <a:ext cx="8018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accent1"/>
                </a:solidFill>
                <a:latin typeface="Arial Black" panose="020B0A04020102020204" pitchFamily="34" charset="0"/>
              </a:rPr>
              <a:t>ПРИКЛАД 3</a:t>
            </a:r>
          </a:p>
          <a:p>
            <a:pPr algn="ctr"/>
            <a:r>
              <a:rPr lang="uk-UA" sz="2800" dirty="0">
                <a:solidFill>
                  <a:schemeClr val="accent1"/>
                </a:solidFill>
                <a:latin typeface="Arial Black" panose="020B0A04020102020204" pitchFamily="34" charset="0"/>
              </a:rPr>
              <a:t>Микита (курсант 3 курсу ХДМА)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002" y="1660358"/>
            <a:ext cx="2861663" cy="50874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9762" y="1645455"/>
            <a:ext cx="2870046" cy="51023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937" y="1668718"/>
            <a:ext cx="3809282" cy="50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8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5C86F-6C6E-E9A2-5EEA-7DF44CB11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87A77A7-7CE9-FA4A-6FD6-3834C034451F}"/>
              </a:ext>
            </a:extLst>
          </p:cNvPr>
          <p:cNvSpPr txBox="1">
            <a:spLocks/>
          </p:cNvSpPr>
          <p:nvPr/>
        </p:nvSpPr>
        <p:spPr>
          <a:xfrm>
            <a:off x="2255573" y="452714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endParaRPr lang="en-US" sz="3467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2F44C8-F7AD-7EA3-6F6E-3B77CF2A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82" y="195235"/>
            <a:ext cx="1623636" cy="1673213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3EBF9C4-E0BA-4746-68E2-32D93F758E53}"/>
              </a:ext>
            </a:extLst>
          </p:cNvPr>
          <p:cNvSpPr txBox="1">
            <a:spLocks/>
          </p:cNvSpPr>
          <p:nvPr/>
        </p:nvSpPr>
        <p:spPr>
          <a:xfrm>
            <a:off x="2151018" y="-78553"/>
            <a:ext cx="10072003" cy="1314681"/>
          </a:xfrm>
          <a:prstGeom prst="rect">
            <a:avLst/>
          </a:prstGeom>
        </p:spPr>
        <p:txBody>
          <a:bodyPr vert="horz" rtlCol="0" anchor="b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ru-RU" sz="4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70000"/>
              </a:lnSpc>
            </a:pPr>
            <a:r>
              <a:rPr lang="uk-UA" sz="3733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Херсонська державна морська академія</a:t>
            </a:r>
            <a:endParaRPr lang="en-US" sz="3467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D758F0-A8AB-E747-34C9-CB892F56F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16" y="2641927"/>
            <a:ext cx="2922202" cy="2950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F776B1-6A7E-7A9B-B065-4E23FB595DFA}"/>
              </a:ext>
            </a:extLst>
          </p:cNvPr>
          <p:cNvSpPr txBox="1"/>
          <p:nvPr/>
        </p:nvSpPr>
        <p:spPr>
          <a:xfrm>
            <a:off x="3359056" y="1767351"/>
            <a:ext cx="8540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На основі ПЗСО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/>
              <a:t>Вступають на І курс – навчаються 4 роки;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200" b="1" dirty="0">
              <a:solidFill>
                <a:schemeClr val="tx2"/>
              </a:solidFill>
            </a:endParaRP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На основі НРК5</a:t>
            </a:r>
          </a:p>
          <a:p>
            <a:pPr algn="ctr"/>
            <a:endParaRPr lang="uk-UA" sz="3200" b="1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/>
              <a:t>Вступають на І курс за скороченою програмою – навчаються</a:t>
            </a:r>
            <a:r>
              <a:rPr lang="uk-UA" sz="3200" b="1" dirty="0">
                <a:solidFill>
                  <a:schemeClr val="tx2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3</a:t>
            </a:r>
            <a:r>
              <a:rPr lang="uk-UA" sz="3200" b="1" dirty="0">
                <a:solidFill>
                  <a:schemeClr val="tx2"/>
                </a:solidFill>
              </a:rPr>
              <a:t> </a:t>
            </a:r>
            <a:r>
              <a:rPr lang="uk-UA" sz="3200" b="1" dirty="0"/>
              <a:t>роки.</a:t>
            </a:r>
          </a:p>
        </p:txBody>
      </p:sp>
    </p:spTree>
    <p:extLst>
      <p:ext uri="{BB962C8B-B14F-4D97-AF65-F5344CB8AC3E}">
        <p14:creationId xmlns:p14="http://schemas.microsoft.com/office/powerpoint/2010/main" val="281237673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293</TotalTime>
  <Words>451</Words>
  <Application>Microsoft Office PowerPoint</Application>
  <PresentationFormat>Широкоэкранный</PresentationFormat>
  <Paragraphs>102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Century Gothic</vt:lpstr>
      <vt:lpstr>Symbol</vt:lpstr>
      <vt:lpstr>Tahoma</vt:lpstr>
      <vt:lpstr>Times New Roman</vt:lpstr>
      <vt:lpstr>Wingdings 3</vt:lpstr>
      <vt:lpstr>Сектор</vt:lpstr>
      <vt:lpstr>«ХДМА – НАЙСТАРІШИЙ МОРСЬКИЙ ЗАКЛАД ОСВІТИ В УКРАЇНІ. ПЕРСПЕКТИВИ НАВЧАННЯ, КАР’ЄРНОГО ТА НАУКОВОГО РОСТУ»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 І ДО ЗУСТРІЧІ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36</cp:revision>
  <cp:lastPrinted>2024-02-09T08:50:18Z</cp:lastPrinted>
  <dcterms:created xsi:type="dcterms:W3CDTF">2024-02-08T18:52:56Z</dcterms:created>
  <dcterms:modified xsi:type="dcterms:W3CDTF">2024-07-25T06:03:11Z</dcterms:modified>
</cp:coreProperties>
</file>